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515"/>
        </a:solidFill>
      </p:bgPr>
    </p:bg>
    <p:spTree>
      <p:nvGrpSpPr>
        <p:cNvPr id="1" name=""/>
        <p:cNvGrpSpPr/>
        <p:nvPr/>
      </p:nvGrpSpPr>
      <p:grpSpPr>
        <a:xfrm>
          <a:off x="0" y="0"/>
          <a:ext cx="0" cy="0"/>
          <a:chOff x="0" y="0"/>
          <a:chExt cx="0" cy="0"/>
        </a:xfrm>
      </p:grpSpPr>
      <p:sp>
        <p:nvSpPr>
          <p:cNvPr id="2" name="Shape 0"/>
          <p:cNvSpPr/>
          <p:nvPr/>
        </p:nvSpPr>
        <p:spPr>
          <a:xfrm>
            <a:off x="0" y="0"/>
            <a:ext cx="9144000" cy="18288"/>
          </a:xfrm>
          <a:prstGeom prst="rect">
            <a:avLst/>
          </a:prstGeom>
          <a:solidFill>
            <a:srgbClr val="8B5CF6"/>
          </a:solidFill>
          <a:ln/>
        </p:spPr>
      </p:sp>
      <p:sp>
        <p:nvSpPr>
          <p:cNvPr id="3" name="Text 1"/>
          <p:cNvSpPr/>
          <p:nvPr/>
        </p:nvSpPr>
        <p:spPr>
          <a:xfrm>
            <a:off x="457200" y="1097280"/>
            <a:ext cx="8229600" cy="914400"/>
          </a:xfrm>
          <a:prstGeom prst="rect">
            <a:avLst/>
          </a:prstGeom>
          <a:noFill/>
          <a:ln/>
        </p:spPr>
        <p:txBody>
          <a:bodyPr wrap="square" lIns="0" tIns="0" rIns="0" bIns="0" rtlCol="0" anchor="ctr"/>
          <a:lstStyle/>
          <a:p>
            <a:pPr algn="ctr" indent="0" marL="0">
              <a:buNone/>
            </a:pPr>
            <a:r>
              <a:rPr lang="en-US" sz="4400" b="1" spc="800" kern="0" dirty="0">
                <a:solidFill>
                  <a:srgbClr val="F8FAFC"/>
                </a:solidFill>
                <a:latin typeface="Trebuchet MS" pitchFamily="34" charset="0"/>
                <a:ea typeface="Trebuchet MS" pitchFamily="34" charset="-122"/>
                <a:cs typeface="Trebuchet MS" pitchFamily="34" charset="-120"/>
              </a:rPr>
              <a:t>VNX TERMINAL</a:t>
            </a:r>
            <a:endParaRPr lang="en-US" sz="4400" dirty="0"/>
          </a:p>
        </p:txBody>
      </p:sp>
      <p:sp>
        <p:nvSpPr>
          <p:cNvPr id="4" name="Text 2"/>
          <p:cNvSpPr/>
          <p:nvPr/>
        </p:nvSpPr>
        <p:spPr>
          <a:xfrm>
            <a:off x="914400" y="2011680"/>
            <a:ext cx="7315200" cy="457200"/>
          </a:xfrm>
          <a:prstGeom prst="rect">
            <a:avLst/>
          </a:prstGeom>
          <a:noFill/>
          <a:ln/>
        </p:spPr>
        <p:txBody>
          <a:bodyPr wrap="square" lIns="0" tIns="0" rIns="0" bIns="0" rtlCol="0" anchor="ctr"/>
          <a:lstStyle/>
          <a:p>
            <a:pPr algn="ctr" indent="0" marL="0">
              <a:buNone/>
            </a:pPr>
            <a:r>
              <a:rPr lang="en-US" sz="1800" dirty="0">
                <a:solidFill>
                  <a:srgbClr val="8B5CF6"/>
                </a:solidFill>
                <a:latin typeface="Calibri" pitchFamily="34" charset="0"/>
                <a:ea typeface="Calibri" pitchFamily="34" charset="-122"/>
                <a:cs typeface="Calibri" pitchFamily="34" charset="-120"/>
              </a:rPr>
              <a:t>The Intelligence Layer for Prediction Markets</a:t>
            </a:r>
            <a:endParaRPr lang="en-US" sz="1800" dirty="0"/>
          </a:p>
        </p:txBody>
      </p:sp>
      <p:sp>
        <p:nvSpPr>
          <p:cNvPr id="5" name="Shape 3"/>
          <p:cNvSpPr/>
          <p:nvPr/>
        </p:nvSpPr>
        <p:spPr>
          <a:xfrm>
            <a:off x="3657600" y="2697480"/>
            <a:ext cx="1828800" cy="13716"/>
          </a:xfrm>
          <a:prstGeom prst="rect">
            <a:avLst/>
          </a:prstGeom>
          <a:solidFill>
            <a:srgbClr val="475569"/>
          </a:solidFill>
          <a:ln/>
        </p:spPr>
      </p:sp>
      <p:sp>
        <p:nvSpPr>
          <p:cNvPr id="6" name="Text 4"/>
          <p:cNvSpPr/>
          <p:nvPr/>
        </p:nvSpPr>
        <p:spPr>
          <a:xfrm>
            <a:off x="914400" y="2926080"/>
            <a:ext cx="7315200" cy="457200"/>
          </a:xfrm>
          <a:prstGeom prst="rect">
            <a:avLst/>
          </a:prstGeom>
          <a:noFill/>
          <a:ln/>
        </p:spPr>
        <p:txBody>
          <a:bodyPr wrap="square" lIns="0" tIns="0" rIns="0" bIns="0" rtlCol="0" anchor="ctr"/>
          <a:lstStyle/>
          <a:p>
            <a:pPr algn="ctr" indent="0" marL="0">
              <a:buNone/>
            </a:pPr>
            <a:r>
              <a:rPr lang="en-US" sz="1400" dirty="0">
                <a:solidFill>
                  <a:srgbClr val="94A3B8"/>
                </a:solidFill>
                <a:latin typeface="Calibri" pitchFamily="34" charset="0"/>
                <a:ea typeface="Calibri" pitchFamily="34" charset="-122"/>
                <a:cs typeface="Calibri" pitchFamily="34" charset="-120"/>
              </a:rPr>
              <a:t>Product Walkthrough</a:t>
            </a:r>
            <a:endParaRPr lang="en-US" sz="1400" dirty="0"/>
          </a:p>
        </p:txBody>
      </p:sp>
      <p:sp>
        <p:nvSpPr>
          <p:cNvPr id="7" name="Text 5"/>
          <p:cNvSpPr/>
          <p:nvPr/>
        </p:nvSpPr>
        <p:spPr>
          <a:xfrm>
            <a:off x="914400" y="3474720"/>
            <a:ext cx="7315200" cy="274320"/>
          </a:xfrm>
          <a:prstGeom prst="rect">
            <a:avLst/>
          </a:prstGeom>
          <a:noFill/>
          <a:ln/>
        </p:spPr>
        <p:txBody>
          <a:bodyPr wrap="square" lIns="0" tIns="0" rIns="0" bIns="0" rtlCol="0" anchor="ctr"/>
          <a:lstStyle/>
          <a:p>
            <a:pPr algn="ctr" indent="0" marL="0">
              <a:buNone/>
            </a:pPr>
            <a:r>
              <a:rPr lang="en-US" sz="900" dirty="0">
                <a:solidFill>
                  <a:srgbClr val="64748B"/>
                </a:solidFill>
                <a:latin typeface="Calibri" pitchFamily="34" charset="0"/>
                <a:ea typeface="Calibri" pitchFamily="34" charset="-122"/>
                <a:cs typeface="Calibri" pitchFamily="34" charset="-120"/>
              </a:rPr>
              <a:t>19 Pages  •  3 Platforms  •  4 AI Models  •  Post-Production Final Build</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A0515"/>
        </a:solidFill>
      </p:bgPr>
    </p:bg>
    <p:spTree>
      <p:nvGrpSpPr>
        <p:cNvPr id="1" name=""/>
        <p:cNvGrpSpPr/>
        <p:nvPr/>
      </p:nvGrpSpPr>
      <p:grpSpPr>
        <a:xfrm>
          <a:off x="0" y="0"/>
          <a:ext cx="0" cy="0"/>
          <a:chOff x="0" y="0"/>
          <a:chExt cx="0" cy="0"/>
        </a:xfrm>
      </p:grpSpPr>
      <p:sp>
        <p:nvSpPr>
          <p:cNvPr id="2" name="Shape 0"/>
          <p:cNvSpPr/>
          <p:nvPr/>
        </p:nvSpPr>
        <p:spPr>
          <a:xfrm>
            <a:off x="0" y="0"/>
            <a:ext cx="73152" cy="5143500"/>
          </a:xfrm>
          <a:prstGeom prst="rect">
            <a:avLst/>
          </a:prstGeom>
          <a:solidFill>
            <a:srgbClr val="3B82F6"/>
          </a:solidFill>
          <a:ln/>
        </p:spPr>
      </p:sp>
      <p:sp>
        <p:nvSpPr>
          <p:cNvPr id="3" name="Text 1"/>
          <p:cNvSpPr/>
          <p:nvPr/>
        </p:nvSpPr>
        <p:spPr>
          <a:xfrm>
            <a:off x="457200" y="365760"/>
            <a:ext cx="8229600" cy="640080"/>
          </a:xfrm>
          <a:prstGeom prst="rect">
            <a:avLst/>
          </a:prstGeom>
          <a:noFill/>
          <a:ln/>
        </p:spPr>
        <p:txBody>
          <a:bodyPr wrap="square" lIns="0" tIns="0" rIns="0" bIns="0" rtlCol="0" anchor="ctr"/>
          <a:lstStyle/>
          <a:p>
            <a:pPr indent="0" marL="0">
              <a:buNone/>
            </a:pPr>
            <a:r>
              <a:rPr lang="en-US" sz="3000" b="1" dirty="0">
                <a:solidFill>
                  <a:srgbClr val="F8FAFC"/>
                </a:solidFill>
                <a:latin typeface="Trebuchet MS" pitchFamily="34" charset="0"/>
                <a:ea typeface="Trebuchet MS" pitchFamily="34" charset="-122"/>
                <a:cs typeface="Trebuchet MS" pitchFamily="34" charset="-120"/>
              </a:rPr>
              <a:t>Dashboard</a:t>
            </a:r>
            <a:endParaRPr lang="en-US" sz="3000" dirty="0"/>
          </a:p>
        </p:txBody>
      </p:sp>
      <p:sp>
        <p:nvSpPr>
          <p:cNvPr id="4" name="Text 2"/>
          <p:cNvSpPr/>
          <p:nvPr/>
        </p:nvSpPr>
        <p:spPr>
          <a:xfrm>
            <a:off x="457200" y="960120"/>
            <a:ext cx="8229600" cy="320040"/>
          </a:xfrm>
          <a:prstGeom prst="rect">
            <a:avLst/>
          </a:prstGeom>
          <a:noFill/>
          <a:ln/>
        </p:spPr>
        <p:txBody>
          <a:bodyPr wrap="square" lIns="0" tIns="0" rIns="0" bIns="0" rtlCol="0" anchor="ctr"/>
          <a:lstStyle/>
          <a:p>
            <a:pPr indent="0" marL="0">
              <a:buNone/>
            </a:pPr>
            <a:r>
              <a:rPr lang="en-US" sz="1300" dirty="0">
                <a:solidFill>
                  <a:srgbClr val="3B82F6"/>
                </a:solidFill>
                <a:latin typeface="Calibri" pitchFamily="34" charset="0"/>
                <a:ea typeface="Calibri" pitchFamily="34" charset="-122"/>
                <a:cs typeface="Calibri" pitchFamily="34" charset="-120"/>
              </a:rPr>
              <a:t>The Command Center</a:t>
            </a:r>
            <a:endParaRPr lang="en-US" sz="1300" dirty="0"/>
          </a:p>
        </p:txBody>
      </p:sp>
      <p:sp>
        <p:nvSpPr>
          <p:cNvPr id="5" name="Text 3"/>
          <p:cNvSpPr/>
          <p:nvPr/>
        </p:nvSpPr>
        <p:spPr>
          <a:xfrm>
            <a:off x="457200" y="1463040"/>
            <a:ext cx="8229600" cy="3017520"/>
          </a:xfrm>
          <a:prstGeom prst="rect">
            <a:avLst/>
          </a:prstGeom>
          <a:noFill/>
          <a:ln/>
        </p:spPr>
        <p:txBody>
          <a:bodyPr wrap="square" lIns="0" tIns="0" rIns="0" bIns="0" rtlCol="0" anchor="ctr"/>
          <a:lstStyle/>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Your complete picture at a glance. Portfolio value ($975K across 3 platforms), active markets (312), real-time edge opportunities (14), whale alerts (23), and system health — all on one screen.</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Platform exposure bars for Polymarket (56%), Kalshi (31%), and Robinhood (13%). Risk status with drawdown, Sharpe ratio, and win rate. Cross-platform market scanner with bias detection. Arbitrage scanner. Live whale intelligence. Calibration tracker. AI signal monitor. Yield analysis.</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Updated live with sub-second latency and high availability.</a:t>
            </a:r>
            <a:endParaRPr lang="en-US" sz="1150" dirty="0"/>
          </a:p>
        </p:txBody>
      </p:sp>
      <p:sp>
        <p:nvSpPr>
          <p:cNvPr id="6" name="Text 4"/>
          <p:cNvSpPr/>
          <p:nvPr/>
        </p:nvSpPr>
        <p:spPr>
          <a:xfrm>
            <a:off x="457200" y="4709160"/>
            <a:ext cx="6400800" cy="274320"/>
          </a:xfrm>
          <a:prstGeom prst="rect">
            <a:avLst/>
          </a:prstGeom>
          <a:noFill/>
          <a:ln/>
        </p:spPr>
        <p:txBody>
          <a:bodyPr wrap="square" rtlCol="0" anchor="ctr"/>
          <a:lstStyle/>
          <a:p>
            <a:pPr indent="0" marL="0">
              <a:buNone/>
            </a:pPr>
            <a:r>
              <a:rPr lang="en-US" sz="700" dirty="0">
                <a:solidFill>
                  <a:srgbClr val="475569"/>
                </a:solidFill>
                <a:latin typeface="Calibri" pitchFamily="34" charset="0"/>
                <a:ea typeface="Calibri" pitchFamily="34" charset="-122"/>
                <a:cs typeface="Calibri" pitchFamily="34" charset="-120"/>
              </a:rPr>
              <a:t>VNX Terminal  •  Product Showcase</a:t>
            </a:r>
            <a:endParaRPr lang="en-US" sz="700" dirty="0"/>
          </a:p>
        </p:txBody>
      </p:sp>
      <p:sp>
        <p:nvSpPr>
          <p:cNvPr id="7" name="Text 5"/>
          <p:cNvSpPr/>
          <p:nvPr/>
        </p:nvSpPr>
        <p:spPr>
          <a:xfrm>
            <a:off x="7315200" y="4709160"/>
            <a:ext cx="1371600" cy="274320"/>
          </a:xfrm>
          <a:prstGeom prst="rect">
            <a:avLst/>
          </a:prstGeom>
          <a:noFill/>
          <a:ln/>
        </p:spPr>
        <p:txBody>
          <a:bodyPr wrap="square" rtlCol="0" anchor="ctr"/>
          <a:lstStyle/>
          <a:p>
            <a:pPr algn="r" indent="0" marL="0">
              <a:buNone/>
            </a:pPr>
            <a:r>
              <a:rPr lang="en-US" sz="700" dirty="0">
                <a:solidFill>
                  <a:srgbClr val="475569"/>
                </a:solidFill>
                <a:latin typeface="Calibri" pitchFamily="34" charset="0"/>
                <a:ea typeface="Calibri" pitchFamily="34" charset="-122"/>
                <a:cs typeface="Calibri" pitchFamily="34" charset="-120"/>
              </a:rPr>
              <a:t>2 / 21</a:t>
            </a:r>
            <a:endParaRPr lang="en-US" sz="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0515"/>
        </a:solidFill>
      </p:bgPr>
    </p:bg>
    <p:spTree>
      <p:nvGrpSpPr>
        <p:cNvPr id="1" name=""/>
        <p:cNvGrpSpPr/>
        <p:nvPr/>
      </p:nvGrpSpPr>
      <p:grpSpPr>
        <a:xfrm>
          <a:off x="0" y="0"/>
          <a:ext cx="0" cy="0"/>
          <a:chOff x="0" y="0"/>
          <a:chExt cx="0" cy="0"/>
        </a:xfrm>
      </p:grpSpPr>
      <p:sp>
        <p:nvSpPr>
          <p:cNvPr id="2" name="Shape 0"/>
          <p:cNvSpPr/>
          <p:nvPr/>
        </p:nvSpPr>
        <p:spPr>
          <a:xfrm>
            <a:off x="0" y="0"/>
            <a:ext cx="73152" cy="5143500"/>
          </a:xfrm>
          <a:prstGeom prst="rect">
            <a:avLst/>
          </a:prstGeom>
          <a:solidFill>
            <a:srgbClr val="22C55E"/>
          </a:solidFill>
          <a:ln/>
        </p:spPr>
      </p:sp>
      <p:sp>
        <p:nvSpPr>
          <p:cNvPr id="3" name="Text 1"/>
          <p:cNvSpPr/>
          <p:nvPr/>
        </p:nvSpPr>
        <p:spPr>
          <a:xfrm>
            <a:off x="457200" y="365760"/>
            <a:ext cx="8229600" cy="640080"/>
          </a:xfrm>
          <a:prstGeom prst="rect">
            <a:avLst/>
          </a:prstGeom>
          <a:noFill/>
          <a:ln/>
        </p:spPr>
        <p:txBody>
          <a:bodyPr wrap="square" lIns="0" tIns="0" rIns="0" bIns="0" rtlCol="0" anchor="ctr"/>
          <a:lstStyle/>
          <a:p>
            <a:pPr indent="0" marL="0">
              <a:buNone/>
            </a:pPr>
            <a:r>
              <a:rPr lang="en-US" sz="3000" b="1" dirty="0">
                <a:solidFill>
                  <a:srgbClr val="F8FAFC"/>
                </a:solidFill>
                <a:latin typeface="Trebuchet MS" pitchFamily="34" charset="0"/>
                <a:ea typeface="Trebuchet MS" pitchFamily="34" charset="-122"/>
                <a:cs typeface="Trebuchet MS" pitchFamily="34" charset="-120"/>
              </a:rPr>
              <a:t>Markets Explorer</a:t>
            </a:r>
            <a:endParaRPr lang="en-US" sz="3000" dirty="0"/>
          </a:p>
        </p:txBody>
      </p:sp>
      <p:sp>
        <p:nvSpPr>
          <p:cNvPr id="4" name="Text 2"/>
          <p:cNvSpPr/>
          <p:nvPr/>
        </p:nvSpPr>
        <p:spPr>
          <a:xfrm>
            <a:off x="457200" y="960120"/>
            <a:ext cx="8229600" cy="320040"/>
          </a:xfrm>
          <a:prstGeom prst="rect">
            <a:avLst/>
          </a:prstGeom>
          <a:noFill/>
          <a:ln/>
        </p:spPr>
        <p:txBody>
          <a:bodyPr wrap="square" lIns="0" tIns="0" rIns="0" bIns="0" rtlCol="0" anchor="ctr"/>
          <a:lstStyle/>
          <a:p>
            <a:pPr indent="0" marL="0">
              <a:buNone/>
            </a:pPr>
            <a:r>
              <a:rPr lang="en-US" sz="1300" dirty="0">
                <a:solidFill>
                  <a:srgbClr val="22C55E"/>
                </a:solidFill>
                <a:latin typeface="Calibri" pitchFamily="34" charset="0"/>
                <a:ea typeface="Calibri" pitchFamily="34" charset="-122"/>
                <a:cs typeface="Calibri" pitchFamily="34" charset="-120"/>
              </a:rPr>
              <a:t>312 active markets across Polymarket, Kalshi &amp; Robinhood</a:t>
            </a:r>
            <a:endParaRPr lang="en-US" sz="1300" dirty="0"/>
          </a:p>
        </p:txBody>
      </p:sp>
      <p:sp>
        <p:nvSpPr>
          <p:cNvPr id="5" name="Text 3"/>
          <p:cNvSpPr/>
          <p:nvPr/>
        </p:nvSpPr>
        <p:spPr>
          <a:xfrm>
            <a:off x="457200" y="1463040"/>
            <a:ext cx="8229600" cy="3017520"/>
          </a:xfrm>
          <a:prstGeom prst="rect">
            <a:avLst/>
          </a:prstGeom>
          <a:noFill/>
          <a:ln/>
        </p:spPr>
        <p:txBody>
          <a:bodyPr wrap="square" lIns="0" tIns="0" rIns="0" bIns="0" rtlCol="0" anchor="ctr"/>
          <a:lstStyle/>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Every active market across every exchange in a single view. Prices compared side by side, spreads calculated after fees, with our proprietary matching engine handling different naming conventions automatically.</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Filter by category: Politics, Economics, Sports, Crypto, Weather, Science. Sort by volume, spread, quality score. Proprietary data quality scoring for every market. Proprietary bias detection labels per market.</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Real-time pricing with cross-platform spread calculation.</a:t>
            </a:r>
            <a:endParaRPr lang="en-US" sz="1150" dirty="0"/>
          </a:p>
        </p:txBody>
      </p:sp>
      <p:sp>
        <p:nvSpPr>
          <p:cNvPr id="6" name="Text 4"/>
          <p:cNvSpPr/>
          <p:nvPr/>
        </p:nvSpPr>
        <p:spPr>
          <a:xfrm>
            <a:off x="457200" y="4709160"/>
            <a:ext cx="6400800" cy="274320"/>
          </a:xfrm>
          <a:prstGeom prst="rect">
            <a:avLst/>
          </a:prstGeom>
          <a:noFill/>
          <a:ln/>
        </p:spPr>
        <p:txBody>
          <a:bodyPr wrap="square" rtlCol="0" anchor="ctr"/>
          <a:lstStyle/>
          <a:p>
            <a:pPr indent="0" marL="0">
              <a:buNone/>
            </a:pPr>
            <a:r>
              <a:rPr lang="en-US" sz="700" dirty="0">
                <a:solidFill>
                  <a:srgbClr val="475569"/>
                </a:solidFill>
                <a:latin typeface="Calibri" pitchFamily="34" charset="0"/>
                <a:ea typeface="Calibri" pitchFamily="34" charset="-122"/>
                <a:cs typeface="Calibri" pitchFamily="34" charset="-120"/>
              </a:rPr>
              <a:t>VNX Terminal  •  Product Showcase</a:t>
            </a:r>
            <a:endParaRPr lang="en-US" sz="700" dirty="0"/>
          </a:p>
        </p:txBody>
      </p:sp>
      <p:sp>
        <p:nvSpPr>
          <p:cNvPr id="7" name="Text 5"/>
          <p:cNvSpPr/>
          <p:nvPr/>
        </p:nvSpPr>
        <p:spPr>
          <a:xfrm>
            <a:off x="7315200" y="4709160"/>
            <a:ext cx="1371600" cy="274320"/>
          </a:xfrm>
          <a:prstGeom prst="rect">
            <a:avLst/>
          </a:prstGeom>
          <a:noFill/>
          <a:ln/>
        </p:spPr>
        <p:txBody>
          <a:bodyPr wrap="square" rtlCol="0" anchor="ctr"/>
          <a:lstStyle/>
          <a:p>
            <a:pPr algn="r" indent="0" marL="0">
              <a:buNone/>
            </a:pPr>
            <a:r>
              <a:rPr lang="en-US" sz="700" dirty="0">
                <a:solidFill>
                  <a:srgbClr val="475569"/>
                </a:solidFill>
                <a:latin typeface="Calibri" pitchFamily="34" charset="0"/>
                <a:ea typeface="Calibri" pitchFamily="34" charset="-122"/>
                <a:cs typeface="Calibri" pitchFamily="34" charset="-120"/>
              </a:rPr>
              <a:t>3 / 21</a:t>
            </a:r>
            <a:endParaRPr lang="en-US" sz="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0515"/>
        </a:solidFill>
      </p:bgPr>
    </p:bg>
    <p:spTree>
      <p:nvGrpSpPr>
        <p:cNvPr id="1" name=""/>
        <p:cNvGrpSpPr/>
        <p:nvPr/>
      </p:nvGrpSpPr>
      <p:grpSpPr>
        <a:xfrm>
          <a:off x="0" y="0"/>
          <a:ext cx="0" cy="0"/>
          <a:chOff x="0" y="0"/>
          <a:chExt cx="0" cy="0"/>
        </a:xfrm>
      </p:grpSpPr>
      <p:sp>
        <p:nvSpPr>
          <p:cNvPr id="2" name="Shape 0"/>
          <p:cNvSpPr/>
          <p:nvPr/>
        </p:nvSpPr>
        <p:spPr>
          <a:xfrm>
            <a:off x="0" y="0"/>
            <a:ext cx="73152" cy="5143500"/>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lIns="0" tIns="0" rIns="0" bIns="0" rtlCol="0" anchor="ctr"/>
          <a:lstStyle/>
          <a:p>
            <a:pPr indent="0" marL="0">
              <a:buNone/>
            </a:pPr>
            <a:r>
              <a:rPr lang="en-US" sz="3000" b="1" dirty="0">
                <a:solidFill>
                  <a:srgbClr val="F8FAFC"/>
                </a:solidFill>
                <a:latin typeface="Trebuchet MS" pitchFamily="34" charset="0"/>
                <a:ea typeface="Trebuchet MS" pitchFamily="34" charset="-122"/>
                <a:cs typeface="Trebuchet MS" pitchFamily="34" charset="-120"/>
              </a:rPr>
              <a:t>Edge Discovery</a:t>
            </a:r>
            <a:endParaRPr lang="en-US" sz="3000" dirty="0"/>
          </a:p>
        </p:txBody>
      </p:sp>
      <p:sp>
        <p:nvSpPr>
          <p:cNvPr id="4" name="Text 2"/>
          <p:cNvSpPr/>
          <p:nvPr/>
        </p:nvSpPr>
        <p:spPr>
          <a:xfrm>
            <a:off x="457200" y="960120"/>
            <a:ext cx="8229600" cy="320040"/>
          </a:xfrm>
          <a:prstGeom prst="rect">
            <a:avLst/>
          </a:prstGeom>
          <a:noFill/>
          <a:ln/>
        </p:spPr>
        <p:txBody>
          <a:bodyPr wrap="square" lIns="0" tIns="0" rIns="0" bIns="0" rtlCol="0" anchor="ctr"/>
          <a:lstStyle/>
          <a:p>
            <a:pPr indent="0" marL="0">
              <a:buNone/>
            </a:pPr>
            <a:r>
              <a:rPr lang="en-US" sz="1300" dirty="0">
                <a:solidFill>
                  <a:srgbClr val="F59E0B"/>
                </a:solidFill>
                <a:latin typeface="Calibri" pitchFamily="34" charset="0"/>
                <a:ea typeface="Calibri" pitchFamily="34" charset="-122"/>
                <a:cs typeface="Calibri" pitchFamily="34" charset="-120"/>
              </a:rPr>
              <a:t>14 opportunities above 3% estimated edge</a:t>
            </a:r>
            <a:endParaRPr lang="en-US" sz="1300" dirty="0"/>
          </a:p>
        </p:txBody>
      </p:sp>
      <p:sp>
        <p:nvSpPr>
          <p:cNvPr id="5" name="Text 3"/>
          <p:cNvSpPr/>
          <p:nvPr/>
        </p:nvSpPr>
        <p:spPr>
          <a:xfrm>
            <a:off x="457200" y="1463040"/>
            <a:ext cx="8229600" cy="3017520"/>
          </a:xfrm>
          <a:prstGeom prst="rect">
            <a:avLst/>
          </a:prstGeom>
          <a:noFill/>
          <a:ln/>
        </p:spPr>
        <p:txBody>
          <a:bodyPr wrap="square" lIns="0" tIns="0" rIns="0" bIns="0" rtlCol="0" anchor="ctr"/>
          <a:lstStyle/>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Find opportunities you'd never find manually. Every market scored on edge size, confidence, and type.</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High-confidence edges highlighted with source attribution across multiple proprietary detection methods.</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Edge decay analysis shows how quickly each opportunity is being arbitraged away. New edges surfaced since midnight. Closing-soon markets with unsettled prices flagged automatically.</a:t>
            </a:r>
            <a:endParaRPr lang="en-US" sz="1150" dirty="0"/>
          </a:p>
        </p:txBody>
      </p:sp>
      <p:sp>
        <p:nvSpPr>
          <p:cNvPr id="6" name="Text 4"/>
          <p:cNvSpPr/>
          <p:nvPr/>
        </p:nvSpPr>
        <p:spPr>
          <a:xfrm>
            <a:off x="457200" y="4709160"/>
            <a:ext cx="6400800" cy="274320"/>
          </a:xfrm>
          <a:prstGeom prst="rect">
            <a:avLst/>
          </a:prstGeom>
          <a:noFill/>
          <a:ln/>
        </p:spPr>
        <p:txBody>
          <a:bodyPr wrap="square" rtlCol="0" anchor="ctr"/>
          <a:lstStyle/>
          <a:p>
            <a:pPr indent="0" marL="0">
              <a:buNone/>
            </a:pPr>
            <a:r>
              <a:rPr lang="en-US" sz="700" dirty="0">
                <a:solidFill>
                  <a:srgbClr val="475569"/>
                </a:solidFill>
                <a:latin typeface="Calibri" pitchFamily="34" charset="0"/>
                <a:ea typeface="Calibri" pitchFamily="34" charset="-122"/>
                <a:cs typeface="Calibri" pitchFamily="34" charset="-120"/>
              </a:rPr>
              <a:t>VNX Terminal  •  Product Showcase</a:t>
            </a:r>
            <a:endParaRPr lang="en-US" sz="700" dirty="0"/>
          </a:p>
        </p:txBody>
      </p:sp>
      <p:sp>
        <p:nvSpPr>
          <p:cNvPr id="7" name="Text 5"/>
          <p:cNvSpPr/>
          <p:nvPr/>
        </p:nvSpPr>
        <p:spPr>
          <a:xfrm>
            <a:off x="7315200" y="4709160"/>
            <a:ext cx="1371600" cy="274320"/>
          </a:xfrm>
          <a:prstGeom prst="rect">
            <a:avLst/>
          </a:prstGeom>
          <a:noFill/>
          <a:ln/>
        </p:spPr>
        <p:txBody>
          <a:bodyPr wrap="square" rtlCol="0" anchor="ctr"/>
          <a:lstStyle/>
          <a:p>
            <a:pPr algn="r" indent="0" marL="0">
              <a:buNone/>
            </a:pPr>
            <a:r>
              <a:rPr lang="en-US" sz="700" dirty="0">
                <a:solidFill>
                  <a:srgbClr val="475569"/>
                </a:solidFill>
                <a:latin typeface="Calibri" pitchFamily="34" charset="0"/>
                <a:ea typeface="Calibri" pitchFamily="34" charset="-122"/>
                <a:cs typeface="Calibri" pitchFamily="34" charset="-120"/>
              </a:rPr>
              <a:t>4 / 21</a:t>
            </a:r>
            <a:endParaRPr lang="en-US" sz="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0515"/>
        </a:solidFill>
      </p:bgPr>
    </p:bg>
    <p:spTree>
      <p:nvGrpSpPr>
        <p:cNvPr id="1" name=""/>
        <p:cNvGrpSpPr/>
        <p:nvPr/>
      </p:nvGrpSpPr>
      <p:grpSpPr>
        <a:xfrm>
          <a:off x="0" y="0"/>
          <a:ext cx="0" cy="0"/>
          <a:chOff x="0" y="0"/>
          <a:chExt cx="0" cy="0"/>
        </a:xfrm>
      </p:grpSpPr>
      <p:sp>
        <p:nvSpPr>
          <p:cNvPr id="2" name="Shape 0"/>
          <p:cNvSpPr/>
          <p:nvPr/>
        </p:nvSpPr>
        <p:spPr>
          <a:xfrm>
            <a:off x="0" y="0"/>
            <a:ext cx="73152" cy="5143500"/>
          </a:xfrm>
          <a:prstGeom prst="rect">
            <a:avLst/>
          </a:prstGeom>
          <a:solidFill>
            <a:srgbClr val="8B5CF6"/>
          </a:solidFill>
          <a:ln/>
        </p:spPr>
      </p:sp>
      <p:sp>
        <p:nvSpPr>
          <p:cNvPr id="3" name="Text 1"/>
          <p:cNvSpPr/>
          <p:nvPr/>
        </p:nvSpPr>
        <p:spPr>
          <a:xfrm>
            <a:off x="457200" y="365760"/>
            <a:ext cx="8229600" cy="640080"/>
          </a:xfrm>
          <a:prstGeom prst="rect">
            <a:avLst/>
          </a:prstGeom>
          <a:noFill/>
          <a:ln/>
        </p:spPr>
        <p:txBody>
          <a:bodyPr wrap="square" lIns="0" tIns="0" rIns="0" bIns="0" rtlCol="0" anchor="ctr"/>
          <a:lstStyle/>
          <a:p>
            <a:pPr indent="0" marL="0">
              <a:buNone/>
            </a:pPr>
            <a:r>
              <a:rPr lang="en-US" sz="3000" b="1" dirty="0">
                <a:solidFill>
                  <a:srgbClr val="F8FAFC"/>
                </a:solidFill>
                <a:latin typeface="Trebuchet MS" pitchFamily="34" charset="0"/>
                <a:ea typeface="Trebuchet MS" pitchFamily="34" charset="-122"/>
                <a:cs typeface="Trebuchet MS" pitchFamily="34" charset="-120"/>
              </a:rPr>
              <a:t>Whale Intelligence</a:t>
            </a:r>
            <a:endParaRPr lang="en-US" sz="3000" dirty="0"/>
          </a:p>
        </p:txBody>
      </p:sp>
      <p:sp>
        <p:nvSpPr>
          <p:cNvPr id="4" name="Text 2"/>
          <p:cNvSpPr/>
          <p:nvPr/>
        </p:nvSpPr>
        <p:spPr>
          <a:xfrm>
            <a:off x="457200" y="960120"/>
            <a:ext cx="8229600" cy="320040"/>
          </a:xfrm>
          <a:prstGeom prst="rect">
            <a:avLst/>
          </a:prstGeom>
          <a:noFill/>
          <a:ln/>
        </p:spPr>
        <p:txBody>
          <a:bodyPr wrap="square" lIns="0" tIns="0" rIns="0" bIns="0" rtlCol="0" anchor="ctr"/>
          <a:lstStyle/>
          <a:p>
            <a:pPr indent="0" marL="0">
              <a:buNone/>
            </a:pPr>
            <a:r>
              <a:rPr lang="en-US" sz="1300" dirty="0">
                <a:solidFill>
                  <a:srgbClr val="8B5CF6"/>
                </a:solidFill>
                <a:latin typeface="Calibri" pitchFamily="34" charset="0"/>
                <a:ea typeface="Calibri" pitchFamily="34" charset="-122"/>
                <a:cs typeface="Calibri" pitchFamily="34" charset="-120"/>
              </a:rPr>
              <a:t>Real-time large trade monitoring with Smart Score profiling</a:t>
            </a:r>
            <a:endParaRPr lang="en-US" sz="1300" dirty="0"/>
          </a:p>
        </p:txBody>
      </p:sp>
      <p:sp>
        <p:nvSpPr>
          <p:cNvPr id="5" name="Text 3"/>
          <p:cNvSpPr/>
          <p:nvPr/>
        </p:nvSpPr>
        <p:spPr>
          <a:xfrm>
            <a:off x="457200" y="1463040"/>
            <a:ext cx="8229600" cy="3017520"/>
          </a:xfrm>
          <a:prstGeom prst="rect">
            <a:avLst/>
          </a:prstGeom>
          <a:noFill/>
          <a:ln/>
        </p:spPr>
        <p:txBody>
          <a:bodyPr wrap="square" lIns="0" tIns="0" rIns="0" bIns="0" rtlCol="0" anchor="ctr"/>
          <a:lstStyle/>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Every large trade tracked in real time. Thousands of wallets scored on historical accuracy using a proprietary Smart Score.</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Proprietary signal decay tracking with multi-stage freshness scoring. Adverse selection warnings for thin markets. Consensus analysis showing cross-whale agreement per market.</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Distribution analysis, new entrant alerts, and platform attribution.</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We show you the data. We don't tell you to follow.</a:t>
            </a:r>
            <a:endParaRPr lang="en-US" sz="1150" dirty="0"/>
          </a:p>
        </p:txBody>
      </p:sp>
      <p:sp>
        <p:nvSpPr>
          <p:cNvPr id="6" name="Text 4"/>
          <p:cNvSpPr/>
          <p:nvPr/>
        </p:nvSpPr>
        <p:spPr>
          <a:xfrm>
            <a:off x="457200" y="4709160"/>
            <a:ext cx="6400800" cy="274320"/>
          </a:xfrm>
          <a:prstGeom prst="rect">
            <a:avLst/>
          </a:prstGeom>
          <a:noFill/>
          <a:ln/>
        </p:spPr>
        <p:txBody>
          <a:bodyPr wrap="square" rtlCol="0" anchor="ctr"/>
          <a:lstStyle/>
          <a:p>
            <a:pPr indent="0" marL="0">
              <a:buNone/>
            </a:pPr>
            <a:r>
              <a:rPr lang="en-US" sz="700" dirty="0">
                <a:solidFill>
                  <a:srgbClr val="475569"/>
                </a:solidFill>
                <a:latin typeface="Calibri" pitchFamily="34" charset="0"/>
                <a:ea typeface="Calibri" pitchFamily="34" charset="-122"/>
                <a:cs typeface="Calibri" pitchFamily="34" charset="-120"/>
              </a:rPr>
              <a:t>VNX Terminal  •  Product Showcase</a:t>
            </a:r>
            <a:endParaRPr lang="en-US" sz="700" dirty="0"/>
          </a:p>
        </p:txBody>
      </p:sp>
      <p:sp>
        <p:nvSpPr>
          <p:cNvPr id="7" name="Text 5"/>
          <p:cNvSpPr/>
          <p:nvPr/>
        </p:nvSpPr>
        <p:spPr>
          <a:xfrm>
            <a:off x="7315200" y="4709160"/>
            <a:ext cx="1371600" cy="274320"/>
          </a:xfrm>
          <a:prstGeom prst="rect">
            <a:avLst/>
          </a:prstGeom>
          <a:noFill/>
          <a:ln/>
        </p:spPr>
        <p:txBody>
          <a:bodyPr wrap="square" rtlCol="0" anchor="ctr"/>
          <a:lstStyle/>
          <a:p>
            <a:pPr algn="r" indent="0" marL="0">
              <a:buNone/>
            </a:pPr>
            <a:r>
              <a:rPr lang="en-US" sz="700" dirty="0">
                <a:solidFill>
                  <a:srgbClr val="475569"/>
                </a:solidFill>
                <a:latin typeface="Calibri" pitchFamily="34" charset="0"/>
                <a:ea typeface="Calibri" pitchFamily="34" charset="-122"/>
                <a:cs typeface="Calibri" pitchFamily="34" charset="-120"/>
              </a:rPr>
              <a:t>5 / 21</a:t>
            </a:r>
            <a:endParaRPr lang="en-US" sz="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A0515"/>
        </a:solidFill>
      </p:bgPr>
    </p:bg>
    <p:spTree>
      <p:nvGrpSpPr>
        <p:cNvPr id="1" name=""/>
        <p:cNvGrpSpPr/>
        <p:nvPr/>
      </p:nvGrpSpPr>
      <p:grpSpPr>
        <a:xfrm>
          <a:off x="0" y="0"/>
          <a:ext cx="0" cy="0"/>
          <a:chOff x="0" y="0"/>
          <a:chExt cx="0" cy="0"/>
        </a:xfrm>
      </p:grpSpPr>
      <p:sp>
        <p:nvSpPr>
          <p:cNvPr id="2" name="Shape 0"/>
          <p:cNvSpPr/>
          <p:nvPr/>
        </p:nvSpPr>
        <p:spPr>
          <a:xfrm>
            <a:off x="0" y="0"/>
            <a:ext cx="73152" cy="5143500"/>
          </a:xfrm>
          <a:prstGeom prst="rect">
            <a:avLst/>
          </a:prstGeom>
          <a:solidFill>
            <a:srgbClr val="22C55E"/>
          </a:solidFill>
          <a:ln/>
        </p:spPr>
      </p:sp>
      <p:sp>
        <p:nvSpPr>
          <p:cNvPr id="3" name="Text 1"/>
          <p:cNvSpPr/>
          <p:nvPr/>
        </p:nvSpPr>
        <p:spPr>
          <a:xfrm>
            <a:off x="457200" y="365760"/>
            <a:ext cx="8229600" cy="640080"/>
          </a:xfrm>
          <a:prstGeom prst="rect">
            <a:avLst/>
          </a:prstGeom>
          <a:noFill/>
          <a:ln/>
        </p:spPr>
        <p:txBody>
          <a:bodyPr wrap="square" lIns="0" tIns="0" rIns="0" bIns="0" rtlCol="0" anchor="ctr"/>
          <a:lstStyle/>
          <a:p>
            <a:pPr indent="0" marL="0">
              <a:buNone/>
            </a:pPr>
            <a:r>
              <a:rPr lang="en-US" sz="3000" b="1" dirty="0">
                <a:solidFill>
                  <a:srgbClr val="F8FAFC"/>
                </a:solidFill>
                <a:latin typeface="Trebuchet MS" pitchFamily="34" charset="0"/>
                <a:ea typeface="Trebuchet MS" pitchFamily="34" charset="-122"/>
                <a:cs typeface="Trebuchet MS" pitchFamily="34" charset="-120"/>
              </a:rPr>
              <a:t>Edge Scanner</a:t>
            </a:r>
            <a:endParaRPr lang="en-US" sz="3000" dirty="0"/>
          </a:p>
        </p:txBody>
      </p:sp>
      <p:sp>
        <p:nvSpPr>
          <p:cNvPr id="4" name="Text 2"/>
          <p:cNvSpPr/>
          <p:nvPr/>
        </p:nvSpPr>
        <p:spPr>
          <a:xfrm>
            <a:off x="457200" y="960120"/>
            <a:ext cx="8229600" cy="320040"/>
          </a:xfrm>
          <a:prstGeom prst="rect">
            <a:avLst/>
          </a:prstGeom>
          <a:noFill/>
          <a:ln/>
        </p:spPr>
        <p:txBody>
          <a:bodyPr wrap="square" lIns="0" tIns="0" rIns="0" bIns="0" rtlCol="0" anchor="ctr"/>
          <a:lstStyle/>
          <a:p>
            <a:pPr indent="0" marL="0">
              <a:buNone/>
            </a:pPr>
            <a:r>
              <a:rPr lang="en-US" sz="1300" dirty="0">
                <a:solidFill>
                  <a:srgbClr val="22C55E"/>
                </a:solidFill>
                <a:latin typeface="Calibri" pitchFamily="34" charset="0"/>
                <a:ea typeface="Calibri" pitchFamily="34" charset="-122"/>
                <a:cs typeface="Calibri" pitchFamily="34" charset="-120"/>
              </a:rPr>
              <a:t>Cross-platform arbitrage, NegRisk scanning, and domain bias detection</a:t>
            </a:r>
            <a:endParaRPr lang="en-US" sz="1300" dirty="0"/>
          </a:p>
        </p:txBody>
      </p:sp>
      <p:sp>
        <p:nvSpPr>
          <p:cNvPr id="5" name="Text 3"/>
          <p:cNvSpPr/>
          <p:nvPr/>
        </p:nvSpPr>
        <p:spPr>
          <a:xfrm>
            <a:off x="457200" y="1463040"/>
            <a:ext cx="8229600" cy="3017520"/>
          </a:xfrm>
          <a:prstGeom prst="rect">
            <a:avLst/>
          </a:prstGeom>
          <a:noFill/>
          <a:ln/>
        </p:spPr>
        <p:txBody>
          <a:bodyPr wrap="square" lIns="0" tIns="0" rIns="0" bIns="0" rtlCol="0" anchor="ctr"/>
          <a:lstStyle/>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Three edge types in one view:</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NegRisk Arbitrage: Proprietary detection of structural mispricings in multi-outcome markets. Shows spread, estimated profit, and time sensitivity.</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Cross-Platform Spreads: Same market priced differently on Polymarket vs Kalshi vs Robinhood. Spread direction, match confidence, and fee-adjusted edge.</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Domain Bias Corrections: Proprietary research identifying persistent category-specific mispricings across all major market categories.</a:t>
            </a:r>
            <a:endParaRPr lang="en-US" sz="1150" dirty="0"/>
          </a:p>
        </p:txBody>
      </p:sp>
      <p:sp>
        <p:nvSpPr>
          <p:cNvPr id="6" name="Text 4"/>
          <p:cNvSpPr/>
          <p:nvPr/>
        </p:nvSpPr>
        <p:spPr>
          <a:xfrm>
            <a:off x="457200" y="4709160"/>
            <a:ext cx="6400800" cy="274320"/>
          </a:xfrm>
          <a:prstGeom prst="rect">
            <a:avLst/>
          </a:prstGeom>
          <a:noFill/>
          <a:ln/>
        </p:spPr>
        <p:txBody>
          <a:bodyPr wrap="square" rtlCol="0" anchor="ctr"/>
          <a:lstStyle/>
          <a:p>
            <a:pPr indent="0" marL="0">
              <a:buNone/>
            </a:pPr>
            <a:r>
              <a:rPr lang="en-US" sz="700" dirty="0">
                <a:solidFill>
                  <a:srgbClr val="475569"/>
                </a:solidFill>
                <a:latin typeface="Calibri" pitchFamily="34" charset="0"/>
                <a:ea typeface="Calibri" pitchFamily="34" charset="-122"/>
                <a:cs typeface="Calibri" pitchFamily="34" charset="-120"/>
              </a:rPr>
              <a:t>VNX Terminal  •  Product Showcase</a:t>
            </a:r>
            <a:endParaRPr lang="en-US" sz="700" dirty="0"/>
          </a:p>
        </p:txBody>
      </p:sp>
      <p:sp>
        <p:nvSpPr>
          <p:cNvPr id="7" name="Text 5"/>
          <p:cNvSpPr/>
          <p:nvPr/>
        </p:nvSpPr>
        <p:spPr>
          <a:xfrm>
            <a:off x="7315200" y="4709160"/>
            <a:ext cx="1371600" cy="274320"/>
          </a:xfrm>
          <a:prstGeom prst="rect">
            <a:avLst/>
          </a:prstGeom>
          <a:noFill/>
          <a:ln/>
        </p:spPr>
        <p:txBody>
          <a:bodyPr wrap="square" rtlCol="0" anchor="ctr"/>
          <a:lstStyle/>
          <a:p>
            <a:pPr algn="r" indent="0" marL="0">
              <a:buNone/>
            </a:pPr>
            <a:r>
              <a:rPr lang="en-US" sz="700" dirty="0">
                <a:solidFill>
                  <a:srgbClr val="475569"/>
                </a:solidFill>
                <a:latin typeface="Calibri" pitchFamily="34" charset="0"/>
                <a:ea typeface="Calibri" pitchFamily="34" charset="-122"/>
                <a:cs typeface="Calibri" pitchFamily="34" charset="-120"/>
              </a:rPr>
              <a:t>6 / 21</a:t>
            </a:r>
            <a:endParaRPr lang="en-US" sz="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0515"/>
        </a:solidFill>
      </p:bgPr>
    </p:bg>
    <p:spTree>
      <p:nvGrpSpPr>
        <p:cNvPr id="1" name=""/>
        <p:cNvGrpSpPr/>
        <p:nvPr/>
      </p:nvGrpSpPr>
      <p:grpSpPr>
        <a:xfrm>
          <a:off x="0" y="0"/>
          <a:ext cx="0" cy="0"/>
          <a:chOff x="0" y="0"/>
          <a:chExt cx="0" cy="0"/>
        </a:xfrm>
      </p:grpSpPr>
      <p:sp>
        <p:nvSpPr>
          <p:cNvPr id="2" name="Shape 0"/>
          <p:cNvSpPr/>
          <p:nvPr/>
        </p:nvSpPr>
        <p:spPr>
          <a:xfrm>
            <a:off x="0" y="0"/>
            <a:ext cx="73152" cy="5143500"/>
          </a:xfrm>
          <a:prstGeom prst="rect">
            <a:avLst/>
          </a:prstGeom>
          <a:solidFill>
            <a:srgbClr val="D946EF"/>
          </a:solidFill>
          <a:ln/>
        </p:spPr>
      </p:sp>
      <p:sp>
        <p:nvSpPr>
          <p:cNvPr id="3" name="Text 1"/>
          <p:cNvSpPr/>
          <p:nvPr/>
        </p:nvSpPr>
        <p:spPr>
          <a:xfrm>
            <a:off x="457200" y="365760"/>
            <a:ext cx="8229600" cy="640080"/>
          </a:xfrm>
          <a:prstGeom prst="rect">
            <a:avLst/>
          </a:prstGeom>
          <a:noFill/>
          <a:ln/>
        </p:spPr>
        <p:txBody>
          <a:bodyPr wrap="square" lIns="0" tIns="0" rIns="0" bIns="0" rtlCol="0" anchor="ctr"/>
          <a:lstStyle/>
          <a:p>
            <a:pPr indent="0" marL="0">
              <a:buNone/>
            </a:pPr>
            <a:r>
              <a:rPr lang="en-US" sz="3000" b="1" dirty="0">
                <a:solidFill>
                  <a:srgbClr val="F8FAFC"/>
                </a:solidFill>
                <a:latin typeface="Trebuchet MS" pitchFamily="34" charset="0"/>
                <a:ea typeface="Trebuchet MS" pitchFamily="34" charset="-122"/>
                <a:cs typeface="Trebuchet MS" pitchFamily="34" charset="-120"/>
              </a:rPr>
              <a:t>AI Probability Estimates</a:t>
            </a:r>
            <a:endParaRPr lang="en-US" sz="3000" dirty="0"/>
          </a:p>
        </p:txBody>
      </p:sp>
      <p:sp>
        <p:nvSpPr>
          <p:cNvPr id="4" name="Text 2"/>
          <p:cNvSpPr/>
          <p:nvPr/>
        </p:nvSpPr>
        <p:spPr>
          <a:xfrm>
            <a:off x="457200" y="960120"/>
            <a:ext cx="8229600" cy="320040"/>
          </a:xfrm>
          <a:prstGeom prst="rect">
            <a:avLst/>
          </a:prstGeom>
          <a:noFill/>
          <a:ln/>
        </p:spPr>
        <p:txBody>
          <a:bodyPr wrap="square" lIns="0" tIns="0" rIns="0" bIns="0" rtlCol="0" anchor="ctr"/>
          <a:lstStyle/>
          <a:p>
            <a:pPr indent="0" marL="0">
              <a:buNone/>
            </a:pPr>
            <a:r>
              <a:rPr lang="en-US" sz="1300" dirty="0">
                <a:solidFill>
                  <a:srgbClr val="D946EF"/>
                </a:solidFill>
                <a:latin typeface="Calibri" pitchFamily="34" charset="0"/>
                <a:ea typeface="Calibri" pitchFamily="34" charset="-122"/>
                <a:cs typeface="Calibri" pitchFamily="34" charset="-120"/>
              </a:rPr>
              <a:t>4-model ensemble with deliberation rounds</a:t>
            </a:r>
            <a:endParaRPr lang="en-US" sz="1300" dirty="0"/>
          </a:p>
        </p:txBody>
      </p:sp>
      <p:sp>
        <p:nvSpPr>
          <p:cNvPr id="5" name="Text 3"/>
          <p:cNvSpPr/>
          <p:nvPr/>
        </p:nvSpPr>
        <p:spPr>
          <a:xfrm>
            <a:off x="457200" y="1463040"/>
            <a:ext cx="8229600" cy="3017520"/>
          </a:xfrm>
          <a:prstGeom prst="rect">
            <a:avLst/>
          </a:prstGeom>
          <a:noFill/>
          <a:ln/>
        </p:spPr>
        <p:txBody>
          <a:bodyPr wrap="square" lIns="0" tIns="0" rIns="0" bIns="0" rtlCol="0" anchor="ctr"/>
          <a:lstStyle/>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Multiple frontier LLMs, each assigned a distinct analytical role — each with a distinct analytical specialization and a reconciliation layer.</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Proprietary independence technique forces models to reason independently — addressing a known fundamental flaw in LLM forecasting. Full reasoning chains visible for every estimate.</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AI vs Market comparison table showing divergence, confidence, and model agreement (4/4, 3/4, etc.). ForecastBench leaderboard comparison: VNX Ensemble Brier 0.095 vs Superforecasters 0.085.</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When the AI converges on a different answer than the market, that's a signal worth investigating.</a:t>
            </a:r>
            <a:endParaRPr lang="en-US" sz="1150" dirty="0"/>
          </a:p>
        </p:txBody>
      </p:sp>
      <p:sp>
        <p:nvSpPr>
          <p:cNvPr id="6" name="Text 4"/>
          <p:cNvSpPr/>
          <p:nvPr/>
        </p:nvSpPr>
        <p:spPr>
          <a:xfrm>
            <a:off x="457200" y="4709160"/>
            <a:ext cx="6400800" cy="274320"/>
          </a:xfrm>
          <a:prstGeom prst="rect">
            <a:avLst/>
          </a:prstGeom>
          <a:noFill/>
          <a:ln/>
        </p:spPr>
        <p:txBody>
          <a:bodyPr wrap="square" rtlCol="0" anchor="ctr"/>
          <a:lstStyle/>
          <a:p>
            <a:pPr indent="0" marL="0">
              <a:buNone/>
            </a:pPr>
            <a:r>
              <a:rPr lang="en-US" sz="700" dirty="0">
                <a:solidFill>
                  <a:srgbClr val="475569"/>
                </a:solidFill>
                <a:latin typeface="Calibri" pitchFamily="34" charset="0"/>
                <a:ea typeface="Calibri" pitchFamily="34" charset="-122"/>
                <a:cs typeface="Calibri" pitchFamily="34" charset="-120"/>
              </a:rPr>
              <a:t>VNX Terminal  •  Product Showcase</a:t>
            </a:r>
            <a:endParaRPr lang="en-US" sz="700" dirty="0"/>
          </a:p>
        </p:txBody>
      </p:sp>
      <p:sp>
        <p:nvSpPr>
          <p:cNvPr id="7" name="Text 5"/>
          <p:cNvSpPr/>
          <p:nvPr/>
        </p:nvSpPr>
        <p:spPr>
          <a:xfrm>
            <a:off x="7315200" y="4709160"/>
            <a:ext cx="1371600" cy="274320"/>
          </a:xfrm>
          <a:prstGeom prst="rect">
            <a:avLst/>
          </a:prstGeom>
          <a:noFill/>
          <a:ln/>
        </p:spPr>
        <p:txBody>
          <a:bodyPr wrap="square" rtlCol="0" anchor="ctr"/>
          <a:lstStyle/>
          <a:p>
            <a:pPr algn="r" indent="0" marL="0">
              <a:buNone/>
            </a:pPr>
            <a:r>
              <a:rPr lang="en-US" sz="700" dirty="0">
                <a:solidFill>
                  <a:srgbClr val="475569"/>
                </a:solidFill>
                <a:latin typeface="Calibri" pitchFamily="34" charset="0"/>
                <a:ea typeface="Calibri" pitchFamily="34" charset="-122"/>
                <a:cs typeface="Calibri" pitchFamily="34" charset="-120"/>
              </a:rPr>
              <a:t>7 / 21</a:t>
            </a:r>
            <a:endParaRPr lang="en-US" sz="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0515"/>
        </a:solidFill>
      </p:bgPr>
    </p:bg>
    <p:spTree>
      <p:nvGrpSpPr>
        <p:cNvPr id="1" name=""/>
        <p:cNvGrpSpPr/>
        <p:nvPr/>
      </p:nvGrpSpPr>
      <p:grpSpPr>
        <a:xfrm>
          <a:off x="0" y="0"/>
          <a:ext cx="0" cy="0"/>
          <a:chOff x="0" y="0"/>
          <a:chExt cx="0" cy="0"/>
        </a:xfrm>
      </p:grpSpPr>
      <p:sp>
        <p:nvSpPr>
          <p:cNvPr id="2" name="Shape 0"/>
          <p:cNvSpPr/>
          <p:nvPr/>
        </p:nvSpPr>
        <p:spPr>
          <a:xfrm>
            <a:off x="0" y="0"/>
            <a:ext cx="73152" cy="5143500"/>
          </a:xfrm>
          <a:prstGeom prst="rect">
            <a:avLst/>
          </a:prstGeom>
          <a:solidFill>
            <a:srgbClr val="06B6D4"/>
          </a:solidFill>
          <a:ln/>
        </p:spPr>
      </p:sp>
      <p:sp>
        <p:nvSpPr>
          <p:cNvPr id="3" name="Text 1"/>
          <p:cNvSpPr/>
          <p:nvPr/>
        </p:nvSpPr>
        <p:spPr>
          <a:xfrm>
            <a:off x="457200" y="365760"/>
            <a:ext cx="8229600" cy="640080"/>
          </a:xfrm>
          <a:prstGeom prst="rect">
            <a:avLst/>
          </a:prstGeom>
          <a:noFill/>
          <a:ln/>
        </p:spPr>
        <p:txBody>
          <a:bodyPr wrap="square" lIns="0" tIns="0" rIns="0" bIns="0" rtlCol="0" anchor="ctr"/>
          <a:lstStyle/>
          <a:p>
            <a:pPr indent="0" marL="0">
              <a:buNone/>
            </a:pPr>
            <a:r>
              <a:rPr lang="en-US" sz="3000" b="1" dirty="0">
                <a:solidFill>
                  <a:srgbClr val="F8FAFC"/>
                </a:solidFill>
                <a:latin typeface="Trebuchet MS" pitchFamily="34" charset="0"/>
                <a:ea typeface="Trebuchet MS" pitchFamily="34" charset="-122"/>
                <a:cs typeface="Trebuchet MS" pitchFamily="34" charset="-120"/>
              </a:rPr>
              <a:t>Calibration Suite</a:t>
            </a:r>
            <a:endParaRPr lang="en-US" sz="3000" dirty="0"/>
          </a:p>
        </p:txBody>
      </p:sp>
      <p:sp>
        <p:nvSpPr>
          <p:cNvPr id="4" name="Text 2"/>
          <p:cNvSpPr/>
          <p:nvPr/>
        </p:nvSpPr>
        <p:spPr>
          <a:xfrm>
            <a:off x="457200" y="960120"/>
            <a:ext cx="8229600" cy="320040"/>
          </a:xfrm>
          <a:prstGeom prst="rect">
            <a:avLst/>
          </a:prstGeom>
          <a:noFill/>
          <a:ln/>
        </p:spPr>
        <p:txBody>
          <a:bodyPr wrap="square" lIns="0" tIns="0" rIns="0" bIns="0" rtlCol="0" anchor="ctr"/>
          <a:lstStyle/>
          <a:p>
            <a:pPr indent="0" marL="0">
              <a:buNone/>
            </a:pPr>
            <a:r>
              <a:rPr lang="en-US" sz="1300" dirty="0">
                <a:solidFill>
                  <a:srgbClr val="06B6D4"/>
                </a:solidFill>
                <a:latin typeface="Calibri" pitchFamily="34" charset="0"/>
                <a:ea typeface="Calibri" pitchFamily="34" charset="-122"/>
                <a:cs typeface="Calibri" pitchFamily="34" charset="-120"/>
              </a:rPr>
              <a:t>Personal Brier score tracking + CLV engine</a:t>
            </a:r>
            <a:endParaRPr lang="en-US" sz="1300" dirty="0"/>
          </a:p>
        </p:txBody>
      </p:sp>
      <p:sp>
        <p:nvSpPr>
          <p:cNvPr id="5" name="Text 3"/>
          <p:cNvSpPr/>
          <p:nvPr/>
        </p:nvSpPr>
        <p:spPr>
          <a:xfrm>
            <a:off x="457200" y="1463040"/>
            <a:ext cx="8229600" cy="3017520"/>
          </a:xfrm>
          <a:prstGeom prst="rect">
            <a:avLst/>
          </a:prstGeom>
          <a:noFill/>
          <a:ln/>
        </p:spPr>
        <p:txBody>
          <a:bodyPr wrap="square" lIns="0" tIns="0" rIns="0" bIns="0" rtlCol="0" anchor="ctr"/>
          <a:lstStyle/>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Your accuracy score tracked using Superforecaster methodology. Personal Brier: 0.089 (Top 5%).</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CLV: a proprietary edge metric that measures genuine trading skill. Positive CLV is the strongest indicator that your returns are driven by ability, not luck.</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Domain-specific calibration curves across all major market categories. Reliability and Resolution components broken out.</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Proprietary cognitive bias detection across multiple bias types — with severity ratings.</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After a year, this data is irreplaceable.</a:t>
            </a:r>
            <a:endParaRPr lang="en-US" sz="1150" dirty="0"/>
          </a:p>
        </p:txBody>
      </p:sp>
      <p:sp>
        <p:nvSpPr>
          <p:cNvPr id="6" name="Text 4"/>
          <p:cNvSpPr/>
          <p:nvPr/>
        </p:nvSpPr>
        <p:spPr>
          <a:xfrm>
            <a:off x="457200" y="4709160"/>
            <a:ext cx="6400800" cy="274320"/>
          </a:xfrm>
          <a:prstGeom prst="rect">
            <a:avLst/>
          </a:prstGeom>
          <a:noFill/>
          <a:ln/>
        </p:spPr>
        <p:txBody>
          <a:bodyPr wrap="square" rtlCol="0" anchor="ctr"/>
          <a:lstStyle/>
          <a:p>
            <a:pPr indent="0" marL="0">
              <a:buNone/>
            </a:pPr>
            <a:r>
              <a:rPr lang="en-US" sz="700" dirty="0">
                <a:solidFill>
                  <a:srgbClr val="475569"/>
                </a:solidFill>
                <a:latin typeface="Calibri" pitchFamily="34" charset="0"/>
                <a:ea typeface="Calibri" pitchFamily="34" charset="-122"/>
                <a:cs typeface="Calibri" pitchFamily="34" charset="-120"/>
              </a:rPr>
              <a:t>VNX Terminal  •  Product Showcase</a:t>
            </a:r>
            <a:endParaRPr lang="en-US" sz="700" dirty="0"/>
          </a:p>
        </p:txBody>
      </p:sp>
      <p:sp>
        <p:nvSpPr>
          <p:cNvPr id="7" name="Text 5"/>
          <p:cNvSpPr/>
          <p:nvPr/>
        </p:nvSpPr>
        <p:spPr>
          <a:xfrm>
            <a:off x="7315200" y="4709160"/>
            <a:ext cx="1371600" cy="274320"/>
          </a:xfrm>
          <a:prstGeom prst="rect">
            <a:avLst/>
          </a:prstGeom>
          <a:noFill/>
          <a:ln/>
        </p:spPr>
        <p:txBody>
          <a:bodyPr wrap="square" rtlCol="0" anchor="ctr"/>
          <a:lstStyle/>
          <a:p>
            <a:pPr algn="r" indent="0" marL="0">
              <a:buNone/>
            </a:pPr>
            <a:r>
              <a:rPr lang="en-US" sz="700" dirty="0">
                <a:solidFill>
                  <a:srgbClr val="475569"/>
                </a:solidFill>
                <a:latin typeface="Calibri" pitchFamily="34" charset="0"/>
                <a:ea typeface="Calibri" pitchFamily="34" charset="-122"/>
                <a:cs typeface="Calibri" pitchFamily="34" charset="-120"/>
              </a:rPr>
              <a:t>8 / 21</a:t>
            </a:r>
            <a:endParaRPr lang="en-US" sz="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0515"/>
        </a:solidFill>
      </p:bgPr>
    </p:bg>
    <p:spTree>
      <p:nvGrpSpPr>
        <p:cNvPr id="1" name=""/>
        <p:cNvGrpSpPr/>
        <p:nvPr/>
      </p:nvGrpSpPr>
      <p:grpSpPr>
        <a:xfrm>
          <a:off x="0" y="0"/>
          <a:ext cx="0" cy="0"/>
          <a:chOff x="0" y="0"/>
          <a:chExt cx="0" cy="0"/>
        </a:xfrm>
      </p:grpSpPr>
      <p:sp>
        <p:nvSpPr>
          <p:cNvPr id="2" name="Shape 0"/>
          <p:cNvSpPr/>
          <p:nvPr/>
        </p:nvSpPr>
        <p:spPr>
          <a:xfrm>
            <a:off x="0" y="0"/>
            <a:ext cx="73152" cy="5143500"/>
          </a:xfrm>
          <a:prstGeom prst="rect">
            <a:avLst/>
          </a:prstGeom>
          <a:solidFill>
            <a:srgbClr val="3B82F6"/>
          </a:solidFill>
          <a:ln/>
        </p:spPr>
      </p:sp>
      <p:sp>
        <p:nvSpPr>
          <p:cNvPr id="3" name="Text 1"/>
          <p:cNvSpPr/>
          <p:nvPr/>
        </p:nvSpPr>
        <p:spPr>
          <a:xfrm>
            <a:off x="457200" y="365760"/>
            <a:ext cx="8229600" cy="640080"/>
          </a:xfrm>
          <a:prstGeom prst="rect">
            <a:avLst/>
          </a:prstGeom>
          <a:noFill/>
          <a:ln/>
        </p:spPr>
        <p:txBody>
          <a:bodyPr wrap="square" lIns="0" tIns="0" rIns="0" bIns="0" rtlCol="0" anchor="ctr"/>
          <a:lstStyle/>
          <a:p>
            <a:pPr indent="0" marL="0">
              <a:buNone/>
            </a:pPr>
            <a:r>
              <a:rPr lang="en-US" sz="3000" b="1" dirty="0">
                <a:solidFill>
                  <a:srgbClr val="F8FAFC"/>
                </a:solidFill>
                <a:latin typeface="Trebuchet MS" pitchFamily="34" charset="0"/>
                <a:ea typeface="Trebuchet MS" pitchFamily="34" charset="-122"/>
                <a:cs typeface="Trebuchet MS" pitchFamily="34" charset="-120"/>
              </a:rPr>
              <a:t>Sentiment Analysis</a:t>
            </a:r>
            <a:endParaRPr lang="en-US" sz="3000" dirty="0"/>
          </a:p>
        </p:txBody>
      </p:sp>
      <p:sp>
        <p:nvSpPr>
          <p:cNvPr id="4" name="Text 2"/>
          <p:cNvSpPr/>
          <p:nvPr/>
        </p:nvSpPr>
        <p:spPr>
          <a:xfrm>
            <a:off x="457200" y="960120"/>
            <a:ext cx="8229600" cy="320040"/>
          </a:xfrm>
          <a:prstGeom prst="rect">
            <a:avLst/>
          </a:prstGeom>
          <a:noFill/>
          <a:ln/>
        </p:spPr>
        <p:txBody>
          <a:bodyPr wrap="square" lIns="0" tIns="0" rIns="0" bIns="0" rtlCol="0" anchor="ctr"/>
          <a:lstStyle/>
          <a:p>
            <a:pPr indent="0" marL="0">
              <a:buNone/>
            </a:pPr>
            <a:r>
              <a:rPr lang="en-US" sz="1300" dirty="0">
                <a:solidFill>
                  <a:srgbClr val="3B82F6"/>
                </a:solidFill>
                <a:latin typeface="Calibri" pitchFamily="34" charset="0"/>
                <a:ea typeface="Calibri" pitchFamily="34" charset="-122"/>
                <a:cs typeface="Calibri" pitchFamily="34" charset="-120"/>
              </a:rPr>
              <a:t>News, social media, and narrative tracking across 40+ data sources</a:t>
            </a:r>
            <a:endParaRPr lang="en-US" sz="1300" dirty="0"/>
          </a:p>
        </p:txBody>
      </p:sp>
      <p:sp>
        <p:nvSpPr>
          <p:cNvPr id="5" name="Text 3"/>
          <p:cNvSpPr/>
          <p:nvPr/>
        </p:nvSpPr>
        <p:spPr>
          <a:xfrm>
            <a:off x="457200" y="1463040"/>
            <a:ext cx="8229600" cy="3017520"/>
          </a:xfrm>
          <a:prstGeom prst="rect">
            <a:avLst/>
          </a:prstGeom>
          <a:noFill/>
          <a:ln/>
        </p:spPr>
        <p:txBody>
          <a:bodyPr wrap="square" lIns="0" tIns="0" rIns="0" bIns="0" rtlCol="0" anchor="ctr"/>
          <a:lstStyle/>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Real-time sentiment feed: News wire, social media (Twitter/Reddit), forums, geopolitical event feeds, web traffic signals, public interest indicators, legal filings, forecast community data.</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Proprietary narrative lifecycle tracker detects viral patterns from emergence through saturation.</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Proprietary macro data connectors. Source credibility scoring (Premium vs Active). Market impact and magnitude ratings per signal.</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47 news signals, 12.4K social mentions, 892 geopolitical events in last 24 hours.</a:t>
            </a:r>
            <a:endParaRPr lang="en-US" sz="1150" dirty="0"/>
          </a:p>
        </p:txBody>
      </p:sp>
      <p:sp>
        <p:nvSpPr>
          <p:cNvPr id="6" name="Text 4"/>
          <p:cNvSpPr/>
          <p:nvPr/>
        </p:nvSpPr>
        <p:spPr>
          <a:xfrm>
            <a:off x="457200" y="4709160"/>
            <a:ext cx="6400800" cy="274320"/>
          </a:xfrm>
          <a:prstGeom prst="rect">
            <a:avLst/>
          </a:prstGeom>
          <a:noFill/>
          <a:ln/>
        </p:spPr>
        <p:txBody>
          <a:bodyPr wrap="square" rtlCol="0" anchor="ctr"/>
          <a:lstStyle/>
          <a:p>
            <a:pPr indent="0" marL="0">
              <a:buNone/>
            </a:pPr>
            <a:r>
              <a:rPr lang="en-US" sz="700" dirty="0">
                <a:solidFill>
                  <a:srgbClr val="475569"/>
                </a:solidFill>
                <a:latin typeface="Calibri" pitchFamily="34" charset="0"/>
                <a:ea typeface="Calibri" pitchFamily="34" charset="-122"/>
                <a:cs typeface="Calibri" pitchFamily="34" charset="-120"/>
              </a:rPr>
              <a:t>VNX Terminal  •  Product Showcase</a:t>
            </a:r>
            <a:endParaRPr lang="en-US" sz="700" dirty="0"/>
          </a:p>
        </p:txBody>
      </p:sp>
      <p:sp>
        <p:nvSpPr>
          <p:cNvPr id="7" name="Text 5"/>
          <p:cNvSpPr/>
          <p:nvPr/>
        </p:nvSpPr>
        <p:spPr>
          <a:xfrm>
            <a:off x="7315200" y="4709160"/>
            <a:ext cx="1371600" cy="274320"/>
          </a:xfrm>
          <a:prstGeom prst="rect">
            <a:avLst/>
          </a:prstGeom>
          <a:noFill/>
          <a:ln/>
        </p:spPr>
        <p:txBody>
          <a:bodyPr wrap="square" rtlCol="0" anchor="ctr"/>
          <a:lstStyle/>
          <a:p>
            <a:pPr algn="r" indent="0" marL="0">
              <a:buNone/>
            </a:pPr>
            <a:r>
              <a:rPr lang="en-US" sz="700" dirty="0">
                <a:solidFill>
                  <a:srgbClr val="475569"/>
                </a:solidFill>
                <a:latin typeface="Calibri" pitchFamily="34" charset="0"/>
                <a:ea typeface="Calibri" pitchFamily="34" charset="-122"/>
                <a:cs typeface="Calibri" pitchFamily="34" charset="-120"/>
              </a:rPr>
              <a:t>9 / 21</a:t>
            </a:r>
            <a:endParaRPr lang="en-US" sz="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0515"/>
        </a:solidFill>
      </p:bgPr>
    </p:bg>
    <p:spTree>
      <p:nvGrpSpPr>
        <p:cNvPr id="1" name=""/>
        <p:cNvGrpSpPr/>
        <p:nvPr/>
      </p:nvGrpSpPr>
      <p:grpSpPr>
        <a:xfrm>
          <a:off x="0" y="0"/>
          <a:ext cx="0" cy="0"/>
          <a:chOff x="0" y="0"/>
          <a:chExt cx="0" cy="0"/>
        </a:xfrm>
      </p:grpSpPr>
      <p:sp>
        <p:nvSpPr>
          <p:cNvPr id="2" name="Shape 0"/>
          <p:cNvSpPr/>
          <p:nvPr/>
        </p:nvSpPr>
        <p:spPr>
          <a:xfrm>
            <a:off x="0" y="0"/>
            <a:ext cx="73152" cy="5143500"/>
          </a:xfrm>
          <a:prstGeom prst="rect">
            <a:avLst/>
          </a:prstGeom>
          <a:solidFill>
            <a:srgbClr val="22C55E"/>
          </a:solidFill>
          <a:ln/>
        </p:spPr>
      </p:sp>
      <p:sp>
        <p:nvSpPr>
          <p:cNvPr id="3" name="Text 1"/>
          <p:cNvSpPr/>
          <p:nvPr/>
        </p:nvSpPr>
        <p:spPr>
          <a:xfrm>
            <a:off x="457200" y="365760"/>
            <a:ext cx="8229600" cy="640080"/>
          </a:xfrm>
          <a:prstGeom prst="rect">
            <a:avLst/>
          </a:prstGeom>
          <a:noFill/>
          <a:ln/>
        </p:spPr>
        <p:txBody>
          <a:bodyPr wrap="square" lIns="0" tIns="0" rIns="0" bIns="0" rtlCol="0" anchor="ctr"/>
          <a:lstStyle/>
          <a:p>
            <a:pPr indent="0" marL="0">
              <a:buNone/>
            </a:pPr>
            <a:r>
              <a:rPr lang="en-US" sz="3000" b="1" dirty="0">
                <a:solidFill>
                  <a:srgbClr val="F8FAFC"/>
                </a:solidFill>
                <a:latin typeface="Trebuchet MS" pitchFamily="34" charset="0"/>
                <a:ea typeface="Trebuchet MS" pitchFamily="34" charset="-122"/>
                <a:cs typeface="Trebuchet MS" pitchFamily="34" charset="-120"/>
              </a:rPr>
              <a:t>Portfolio Positions</a:t>
            </a:r>
            <a:endParaRPr lang="en-US" sz="3000" dirty="0"/>
          </a:p>
        </p:txBody>
      </p:sp>
      <p:sp>
        <p:nvSpPr>
          <p:cNvPr id="4" name="Text 2"/>
          <p:cNvSpPr/>
          <p:nvPr/>
        </p:nvSpPr>
        <p:spPr>
          <a:xfrm>
            <a:off x="457200" y="960120"/>
            <a:ext cx="8229600" cy="320040"/>
          </a:xfrm>
          <a:prstGeom prst="rect">
            <a:avLst/>
          </a:prstGeom>
          <a:noFill/>
          <a:ln/>
        </p:spPr>
        <p:txBody>
          <a:bodyPr wrap="square" lIns="0" tIns="0" rIns="0" bIns="0" rtlCol="0" anchor="ctr"/>
          <a:lstStyle/>
          <a:p>
            <a:pPr indent="0" marL="0">
              <a:buNone/>
            </a:pPr>
            <a:r>
              <a:rPr lang="en-US" sz="1300" dirty="0">
                <a:solidFill>
                  <a:srgbClr val="22C55E"/>
                </a:solidFill>
                <a:latin typeface="Calibri" pitchFamily="34" charset="0"/>
                <a:ea typeface="Calibri" pitchFamily="34" charset="-122"/>
                <a:cs typeface="Calibri" pitchFamily="34" charset="-120"/>
              </a:rPr>
              <a:t>Read-only import from Polymarket, Kalshi &amp; Robinhood — 148 active</a:t>
            </a:r>
            <a:endParaRPr lang="en-US" sz="1300" dirty="0"/>
          </a:p>
        </p:txBody>
      </p:sp>
      <p:sp>
        <p:nvSpPr>
          <p:cNvPr id="5" name="Text 3"/>
          <p:cNvSpPr/>
          <p:nvPr/>
        </p:nvSpPr>
        <p:spPr>
          <a:xfrm>
            <a:off x="457200" y="1463040"/>
            <a:ext cx="8229600" cy="3017520"/>
          </a:xfrm>
          <a:prstGeom prst="rect">
            <a:avLst/>
          </a:prstGeom>
          <a:noFill/>
          <a:ln/>
        </p:spPr>
        <p:txBody>
          <a:bodyPr wrap="square" lIns="0" tIns="0" rIns="0" bIns="0" rtlCol="0" anchor="ctr"/>
          <a:lstStyle/>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Your positions across every platform, unified. $975K total value.</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Polymarket: 68 positions ($547K). Kalshi: 54 positions ($300K). Robinhood: 26 positions ($128K).</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Blended entry prices, combined P&amp;L (+$17.4K unrealized, +$42.8K realized 90d), CLV per position. Category-level P&amp;L breakdown. Platform-level P&amp;L comparison.</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Imported read-only — we see your positions but can never interact with them. No API keys. No fund access. Synced every 12 seconds.</a:t>
            </a:r>
            <a:endParaRPr lang="en-US" sz="1150" dirty="0"/>
          </a:p>
        </p:txBody>
      </p:sp>
      <p:sp>
        <p:nvSpPr>
          <p:cNvPr id="6" name="Text 4"/>
          <p:cNvSpPr/>
          <p:nvPr/>
        </p:nvSpPr>
        <p:spPr>
          <a:xfrm>
            <a:off x="457200" y="4709160"/>
            <a:ext cx="6400800" cy="274320"/>
          </a:xfrm>
          <a:prstGeom prst="rect">
            <a:avLst/>
          </a:prstGeom>
          <a:noFill/>
          <a:ln/>
        </p:spPr>
        <p:txBody>
          <a:bodyPr wrap="square" rtlCol="0" anchor="ctr"/>
          <a:lstStyle/>
          <a:p>
            <a:pPr indent="0" marL="0">
              <a:buNone/>
            </a:pPr>
            <a:r>
              <a:rPr lang="en-US" sz="700" dirty="0">
                <a:solidFill>
                  <a:srgbClr val="475569"/>
                </a:solidFill>
                <a:latin typeface="Calibri" pitchFamily="34" charset="0"/>
                <a:ea typeface="Calibri" pitchFamily="34" charset="-122"/>
                <a:cs typeface="Calibri" pitchFamily="34" charset="-120"/>
              </a:rPr>
              <a:t>VNX Terminal  •  Product Showcase</a:t>
            </a:r>
            <a:endParaRPr lang="en-US" sz="700" dirty="0"/>
          </a:p>
        </p:txBody>
      </p:sp>
      <p:sp>
        <p:nvSpPr>
          <p:cNvPr id="7" name="Text 5"/>
          <p:cNvSpPr/>
          <p:nvPr/>
        </p:nvSpPr>
        <p:spPr>
          <a:xfrm>
            <a:off x="7315200" y="4709160"/>
            <a:ext cx="1371600" cy="274320"/>
          </a:xfrm>
          <a:prstGeom prst="rect">
            <a:avLst/>
          </a:prstGeom>
          <a:noFill/>
          <a:ln/>
        </p:spPr>
        <p:txBody>
          <a:bodyPr wrap="square" rtlCol="0" anchor="ctr"/>
          <a:lstStyle/>
          <a:p>
            <a:pPr algn="r" indent="0" marL="0">
              <a:buNone/>
            </a:pPr>
            <a:r>
              <a:rPr lang="en-US" sz="700" dirty="0">
                <a:solidFill>
                  <a:srgbClr val="475569"/>
                </a:solidFill>
                <a:latin typeface="Calibri" pitchFamily="34" charset="0"/>
                <a:ea typeface="Calibri" pitchFamily="34" charset="-122"/>
                <a:cs typeface="Calibri" pitchFamily="34" charset="-120"/>
              </a:rPr>
              <a:t>10 / 21</a:t>
            </a:r>
            <a:endParaRPr lang="en-US" sz="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0515"/>
        </a:solidFill>
      </p:bgPr>
    </p:bg>
    <p:spTree>
      <p:nvGrpSpPr>
        <p:cNvPr id="1" name=""/>
        <p:cNvGrpSpPr/>
        <p:nvPr/>
      </p:nvGrpSpPr>
      <p:grpSpPr>
        <a:xfrm>
          <a:off x="0" y="0"/>
          <a:ext cx="0" cy="0"/>
          <a:chOff x="0" y="0"/>
          <a:chExt cx="0" cy="0"/>
        </a:xfrm>
      </p:grpSpPr>
      <p:sp>
        <p:nvSpPr>
          <p:cNvPr id="2" name="Shape 0"/>
          <p:cNvSpPr/>
          <p:nvPr/>
        </p:nvSpPr>
        <p:spPr>
          <a:xfrm>
            <a:off x="0" y="0"/>
            <a:ext cx="73152" cy="5143500"/>
          </a:xfrm>
          <a:prstGeom prst="rect">
            <a:avLst/>
          </a:prstGeom>
          <a:solidFill>
            <a:srgbClr val="EF4444"/>
          </a:solidFill>
          <a:ln/>
        </p:spPr>
      </p:sp>
      <p:sp>
        <p:nvSpPr>
          <p:cNvPr id="3" name="Text 1"/>
          <p:cNvSpPr/>
          <p:nvPr/>
        </p:nvSpPr>
        <p:spPr>
          <a:xfrm>
            <a:off x="457200" y="365760"/>
            <a:ext cx="8229600" cy="640080"/>
          </a:xfrm>
          <a:prstGeom prst="rect">
            <a:avLst/>
          </a:prstGeom>
          <a:noFill/>
          <a:ln/>
        </p:spPr>
        <p:txBody>
          <a:bodyPr wrap="square" lIns="0" tIns="0" rIns="0" bIns="0" rtlCol="0" anchor="ctr"/>
          <a:lstStyle/>
          <a:p>
            <a:pPr indent="0" marL="0">
              <a:buNone/>
            </a:pPr>
            <a:r>
              <a:rPr lang="en-US" sz="3000" b="1" dirty="0">
                <a:solidFill>
                  <a:srgbClr val="F8FAFC"/>
                </a:solidFill>
                <a:latin typeface="Trebuchet MS" pitchFamily="34" charset="0"/>
                <a:ea typeface="Trebuchet MS" pitchFamily="34" charset="-122"/>
                <a:cs typeface="Trebuchet MS" pitchFamily="34" charset="-120"/>
              </a:rPr>
              <a:t>Risk Engine</a:t>
            </a:r>
            <a:endParaRPr lang="en-US" sz="3000" dirty="0"/>
          </a:p>
        </p:txBody>
      </p:sp>
      <p:sp>
        <p:nvSpPr>
          <p:cNvPr id="4" name="Text 2"/>
          <p:cNvSpPr/>
          <p:nvPr/>
        </p:nvSpPr>
        <p:spPr>
          <a:xfrm>
            <a:off x="457200" y="960120"/>
            <a:ext cx="8229600" cy="320040"/>
          </a:xfrm>
          <a:prstGeom prst="rect">
            <a:avLst/>
          </a:prstGeom>
          <a:noFill/>
          <a:ln/>
        </p:spPr>
        <p:txBody>
          <a:bodyPr wrap="square" lIns="0" tIns="0" rIns="0" bIns="0" rtlCol="0" anchor="ctr"/>
          <a:lstStyle/>
          <a:p>
            <a:pPr indent="0" marL="0">
              <a:buNone/>
            </a:pPr>
            <a:r>
              <a:rPr lang="en-US" sz="1300" dirty="0">
                <a:solidFill>
                  <a:srgbClr val="EF4444"/>
                </a:solidFill>
                <a:latin typeface="Calibri" pitchFamily="34" charset="0"/>
                <a:ea typeface="Calibri" pitchFamily="34" charset="-122"/>
                <a:cs typeface="Calibri" pitchFamily="34" charset="-120"/>
              </a:rPr>
              <a:t>Kelly sizing, drawdown monitoring, exposure limits, opportunity cost</a:t>
            </a:r>
            <a:endParaRPr lang="en-US" sz="1300" dirty="0"/>
          </a:p>
        </p:txBody>
      </p:sp>
      <p:sp>
        <p:nvSpPr>
          <p:cNvPr id="5" name="Text 3"/>
          <p:cNvSpPr/>
          <p:nvPr/>
        </p:nvSpPr>
        <p:spPr>
          <a:xfrm>
            <a:off x="457200" y="1463040"/>
            <a:ext cx="8229600" cy="3017520"/>
          </a:xfrm>
          <a:prstGeom prst="rect">
            <a:avLst/>
          </a:prstGeom>
          <a:noFill/>
          <a:ln/>
        </p:spPr>
        <p:txBody>
          <a:bodyPr wrap="square" lIns="0" tIns="0" rIns="0" bIns="0" rtlCol="0" anchor="ctr"/>
          <a:lstStyle/>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Max drawdown -3.8% (limit -15%). Total exposure $975K (limit $2.5M). Sharpe ratio 2.4 (30-day). Win rate 79%.</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Research-backed position sizing recommendations. Per-market optimal vs actual comparison. Correlation matrix revealing hidden connections between positions — flags concentrated exposure.</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Opportunity cost tracking for idle capital across platforms.</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Prediction-market-specific risk sensitivities (analogous to options Greeks).</a:t>
            </a:r>
            <a:endParaRPr lang="en-US" sz="1150" dirty="0"/>
          </a:p>
        </p:txBody>
      </p:sp>
      <p:sp>
        <p:nvSpPr>
          <p:cNvPr id="6" name="Text 4"/>
          <p:cNvSpPr/>
          <p:nvPr/>
        </p:nvSpPr>
        <p:spPr>
          <a:xfrm>
            <a:off x="457200" y="4709160"/>
            <a:ext cx="6400800" cy="274320"/>
          </a:xfrm>
          <a:prstGeom prst="rect">
            <a:avLst/>
          </a:prstGeom>
          <a:noFill/>
          <a:ln/>
        </p:spPr>
        <p:txBody>
          <a:bodyPr wrap="square" rtlCol="0" anchor="ctr"/>
          <a:lstStyle/>
          <a:p>
            <a:pPr indent="0" marL="0">
              <a:buNone/>
            </a:pPr>
            <a:r>
              <a:rPr lang="en-US" sz="700" dirty="0">
                <a:solidFill>
                  <a:srgbClr val="475569"/>
                </a:solidFill>
                <a:latin typeface="Calibri" pitchFamily="34" charset="0"/>
                <a:ea typeface="Calibri" pitchFamily="34" charset="-122"/>
                <a:cs typeface="Calibri" pitchFamily="34" charset="-120"/>
              </a:rPr>
              <a:t>VNX Terminal  •  Product Showcase</a:t>
            </a:r>
            <a:endParaRPr lang="en-US" sz="700" dirty="0"/>
          </a:p>
        </p:txBody>
      </p:sp>
      <p:sp>
        <p:nvSpPr>
          <p:cNvPr id="7" name="Text 5"/>
          <p:cNvSpPr/>
          <p:nvPr/>
        </p:nvSpPr>
        <p:spPr>
          <a:xfrm>
            <a:off x="7315200" y="4709160"/>
            <a:ext cx="1371600" cy="274320"/>
          </a:xfrm>
          <a:prstGeom prst="rect">
            <a:avLst/>
          </a:prstGeom>
          <a:noFill/>
          <a:ln/>
        </p:spPr>
        <p:txBody>
          <a:bodyPr wrap="square" rtlCol="0" anchor="ctr"/>
          <a:lstStyle/>
          <a:p>
            <a:pPr algn="r" indent="0" marL="0">
              <a:buNone/>
            </a:pPr>
            <a:r>
              <a:rPr lang="en-US" sz="700" dirty="0">
                <a:solidFill>
                  <a:srgbClr val="475569"/>
                </a:solidFill>
                <a:latin typeface="Calibri" pitchFamily="34" charset="0"/>
                <a:ea typeface="Calibri" pitchFamily="34" charset="-122"/>
                <a:cs typeface="Calibri" pitchFamily="34" charset="-120"/>
              </a:rPr>
              <a:t>11 / 21</a:t>
            </a:r>
            <a:endParaRPr lang="en-US" sz="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A0515"/>
        </a:solidFill>
      </p:bgPr>
    </p:bg>
    <p:spTree>
      <p:nvGrpSpPr>
        <p:cNvPr id="1" name=""/>
        <p:cNvGrpSpPr/>
        <p:nvPr/>
      </p:nvGrpSpPr>
      <p:grpSpPr>
        <a:xfrm>
          <a:off x="0" y="0"/>
          <a:ext cx="0" cy="0"/>
          <a:chOff x="0" y="0"/>
          <a:chExt cx="0" cy="0"/>
        </a:xfrm>
      </p:grpSpPr>
      <p:sp>
        <p:nvSpPr>
          <p:cNvPr id="2" name="Shape 0"/>
          <p:cNvSpPr/>
          <p:nvPr/>
        </p:nvSpPr>
        <p:spPr>
          <a:xfrm>
            <a:off x="0" y="0"/>
            <a:ext cx="73152" cy="5143500"/>
          </a:xfrm>
          <a:prstGeom prst="rect">
            <a:avLst/>
          </a:prstGeom>
          <a:solidFill>
            <a:srgbClr val="8B5CF6"/>
          </a:solidFill>
          <a:ln/>
        </p:spPr>
      </p:sp>
      <p:sp>
        <p:nvSpPr>
          <p:cNvPr id="3" name="Text 1"/>
          <p:cNvSpPr/>
          <p:nvPr/>
        </p:nvSpPr>
        <p:spPr>
          <a:xfrm>
            <a:off x="457200" y="365760"/>
            <a:ext cx="8229600" cy="640080"/>
          </a:xfrm>
          <a:prstGeom prst="rect">
            <a:avLst/>
          </a:prstGeom>
          <a:noFill/>
          <a:ln/>
        </p:spPr>
        <p:txBody>
          <a:bodyPr wrap="square" lIns="0" tIns="0" rIns="0" bIns="0" rtlCol="0" anchor="ctr"/>
          <a:lstStyle/>
          <a:p>
            <a:pPr indent="0" marL="0">
              <a:buNone/>
            </a:pPr>
            <a:r>
              <a:rPr lang="en-US" sz="3000" b="1" dirty="0">
                <a:solidFill>
                  <a:srgbClr val="F8FAFC"/>
                </a:solidFill>
                <a:latin typeface="Trebuchet MS" pitchFamily="34" charset="0"/>
                <a:ea typeface="Trebuchet MS" pitchFamily="34" charset="-122"/>
                <a:cs typeface="Trebuchet MS" pitchFamily="34" charset="-120"/>
              </a:rPr>
              <a:t>Thesis Journal</a:t>
            </a:r>
            <a:endParaRPr lang="en-US" sz="3000" dirty="0"/>
          </a:p>
        </p:txBody>
      </p:sp>
      <p:sp>
        <p:nvSpPr>
          <p:cNvPr id="4" name="Text 2"/>
          <p:cNvSpPr/>
          <p:nvPr/>
        </p:nvSpPr>
        <p:spPr>
          <a:xfrm>
            <a:off x="457200" y="960120"/>
            <a:ext cx="8229600" cy="320040"/>
          </a:xfrm>
          <a:prstGeom prst="rect">
            <a:avLst/>
          </a:prstGeom>
          <a:noFill/>
          <a:ln/>
        </p:spPr>
        <p:txBody>
          <a:bodyPr wrap="square" lIns="0" tIns="0" rIns="0" bIns="0" rtlCol="0" anchor="ctr"/>
          <a:lstStyle/>
          <a:p>
            <a:pPr indent="0" marL="0">
              <a:buNone/>
            </a:pPr>
            <a:r>
              <a:rPr lang="en-US" sz="1300" dirty="0">
                <a:solidFill>
                  <a:srgbClr val="8B5CF6"/>
                </a:solidFill>
                <a:latin typeface="Calibri" pitchFamily="34" charset="0"/>
                <a:ea typeface="Calibri" pitchFamily="34" charset="-122"/>
                <a:cs typeface="Calibri" pitchFamily="34" charset="-120"/>
              </a:rPr>
              <a:t>Version-controlled investment theses with falsification criteria</a:t>
            </a:r>
            <a:endParaRPr lang="en-US" sz="1300" dirty="0"/>
          </a:p>
        </p:txBody>
      </p:sp>
      <p:sp>
        <p:nvSpPr>
          <p:cNvPr id="5" name="Text 3"/>
          <p:cNvSpPr/>
          <p:nvPr/>
        </p:nvSpPr>
        <p:spPr>
          <a:xfrm>
            <a:off x="457200" y="1463040"/>
            <a:ext cx="8229600" cy="3017520"/>
          </a:xfrm>
          <a:prstGeom prst="rect">
            <a:avLst/>
          </a:prstGeom>
          <a:noFill/>
          <a:ln/>
        </p:spPr>
        <p:txBody>
          <a:bodyPr wrap="square" lIns="0" tIns="0" rIns="0" bIns="0" rtlCol="0" anchor="ctr"/>
          <a:lstStyle/>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Write your thesis before entering a position. Define explicit falsification criteria (e.g., 'exit if polling drops below 40%').</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8 active theses tracked. Each with: entry price, falsification criteria, confidence level, status (Active/At Risk/Invalidated), last updated.</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Post-resolution automated analysis: what went right, what the model missed, what you'd change. 42 resolved theses, 79% accuracy rate.</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After a year, you have an irreplaceable record of your intellectual evolution as a forecaster.</a:t>
            </a:r>
            <a:endParaRPr lang="en-US" sz="1150" dirty="0"/>
          </a:p>
        </p:txBody>
      </p:sp>
      <p:sp>
        <p:nvSpPr>
          <p:cNvPr id="6" name="Text 4"/>
          <p:cNvSpPr/>
          <p:nvPr/>
        </p:nvSpPr>
        <p:spPr>
          <a:xfrm>
            <a:off x="457200" y="4709160"/>
            <a:ext cx="6400800" cy="274320"/>
          </a:xfrm>
          <a:prstGeom prst="rect">
            <a:avLst/>
          </a:prstGeom>
          <a:noFill/>
          <a:ln/>
        </p:spPr>
        <p:txBody>
          <a:bodyPr wrap="square" rtlCol="0" anchor="ctr"/>
          <a:lstStyle/>
          <a:p>
            <a:pPr indent="0" marL="0">
              <a:buNone/>
            </a:pPr>
            <a:r>
              <a:rPr lang="en-US" sz="700" dirty="0">
                <a:solidFill>
                  <a:srgbClr val="475569"/>
                </a:solidFill>
                <a:latin typeface="Calibri" pitchFamily="34" charset="0"/>
                <a:ea typeface="Calibri" pitchFamily="34" charset="-122"/>
                <a:cs typeface="Calibri" pitchFamily="34" charset="-120"/>
              </a:rPr>
              <a:t>VNX Terminal  •  Product Showcase</a:t>
            </a:r>
            <a:endParaRPr lang="en-US" sz="700" dirty="0"/>
          </a:p>
        </p:txBody>
      </p:sp>
      <p:sp>
        <p:nvSpPr>
          <p:cNvPr id="7" name="Text 5"/>
          <p:cNvSpPr/>
          <p:nvPr/>
        </p:nvSpPr>
        <p:spPr>
          <a:xfrm>
            <a:off x="7315200" y="4709160"/>
            <a:ext cx="1371600" cy="274320"/>
          </a:xfrm>
          <a:prstGeom prst="rect">
            <a:avLst/>
          </a:prstGeom>
          <a:noFill/>
          <a:ln/>
        </p:spPr>
        <p:txBody>
          <a:bodyPr wrap="square" rtlCol="0" anchor="ctr"/>
          <a:lstStyle/>
          <a:p>
            <a:pPr algn="r" indent="0" marL="0">
              <a:buNone/>
            </a:pPr>
            <a:r>
              <a:rPr lang="en-US" sz="700" dirty="0">
                <a:solidFill>
                  <a:srgbClr val="475569"/>
                </a:solidFill>
                <a:latin typeface="Calibri" pitchFamily="34" charset="0"/>
                <a:ea typeface="Calibri" pitchFamily="34" charset="-122"/>
                <a:cs typeface="Calibri" pitchFamily="34" charset="-120"/>
              </a:rPr>
              <a:t>12 / 21</a:t>
            </a:r>
            <a:endParaRPr lang="en-US" sz="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0515"/>
        </a:solidFill>
      </p:bgPr>
    </p:bg>
    <p:spTree>
      <p:nvGrpSpPr>
        <p:cNvPr id="1" name=""/>
        <p:cNvGrpSpPr/>
        <p:nvPr/>
      </p:nvGrpSpPr>
      <p:grpSpPr>
        <a:xfrm>
          <a:off x="0" y="0"/>
          <a:ext cx="0" cy="0"/>
          <a:chOff x="0" y="0"/>
          <a:chExt cx="0" cy="0"/>
        </a:xfrm>
      </p:grpSpPr>
      <p:sp>
        <p:nvSpPr>
          <p:cNvPr id="2" name="Shape 0"/>
          <p:cNvSpPr/>
          <p:nvPr/>
        </p:nvSpPr>
        <p:spPr>
          <a:xfrm>
            <a:off x="0" y="0"/>
            <a:ext cx="73152" cy="5143500"/>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lIns="0" tIns="0" rIns="0" bIns="0" rtlCol="0" anchor="ctr"/>
          <a:lstStyle/>
          <a:p>
            <a:pPr indent="0" marL="0">
              <a:buNone/>
            </a:pPr>
            <a:r>
              <a:rPr lang="en-US" sz="3000" b="1" dirty="0">
                <a:solidFill>
                  <a:srgbClr val="F8FAFC"/>
                </a:solidFill>
                <a:latin typeface="Trebuchet MS" pitchFamily="34" charset="0"/>
                <a:ea typeface="Trebuchet MS" pitchFamily="34" charset="-122"/>
                <a:cs typeface="Trebuchet MS" pitchFamily="34" charset="-120"/>
              </a:rPr>
              <a:t>Alert Center</a:t>
            </a:r>
            <a:endParaRPr lang="en-US" sz="3000" dirty="0"/>
          </a:p>
        </p:txBody>
      </p:sp>
      <p:sp>
        <p:nvSpPr>
          <p:cNvPr id="4" name="Text 2"/>
          <p:cNvSpPr/>
          <p:nvPr/>
        </p:nvSpPr>
        <p:spPr>
          <a:xfrm>
            <a:off x="457200" y="960120"/>
            <a:ext cx="8229600" cy="320040"/>
          </a:xfrm>
          <a:prstGeom prst="rect">
            <a:avLst/>
          </a:prstGeom>
          <a:noFill/>
          <a:ln/>
        </p:spPr>
        <p:txBody>
          <a:bodyPr wrap="square" lIns="0" tIns="0" rIns="0" bIns="0" rtlCol="0" anchor="ctr"/>
          <a:lstStyle/>
          <a:p>
            <a:pPr indent="0" marL="0">
              <a:buNone/>
            </a:pPr>
            <a:r>
              <a:rPr lang="en-US" sz="1300" dirty="0">
                <a:solidFill>
                  <a:srgbClr val="F59E0B"/>
                </a:solidFill>
                <a:latin typeface="Calibri" pitchFamily="34" charset="0"/>
                <a:ea typeface="Calibri" pitchFamily="34" charset="-122"/>
                <a:cs typeface="Calibri" pitchFamily="34" charset="-120"/>
              </a:rPr>
              <a:t>Multi-condition alerts across every signal type</a:t>
            </a:r>
            <a:endParaRPr lang="en-US" sz="1300" dirty="0"/>
          </a:p>
        </p:txBody>
      </p:sp>
      <p:sp>
        <p:nvSpPr>
          <p:cNvPr id="5" name="Text 3"/>
          <p:cNvSpPr/>
          <p:nvPr/>
        </p:nvSpPr>
        <p:spPr>
          <a:xfrm>
            <a:off x="457200" y="1463040"/>
            <a:ext cx="8229600" cy="3017520"/>
          </a:xfrm>
          <a:prstGeom prst="rect">
            <a:avLst/>
          </a:prstGeom>
          <a:noFill/>
          <a:ln/>
        </p:spPr>
        <p:txBody>
          <a:bodyPr wrap="square" lIns="0" tIns="0" rIns="0" bIns="0" rtlCol="0" anchor="ctr"/>
          <a:lstStyle/>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12 active alert rules. Multiple proprietary trigger types spanning price, whale activity, volume, arbitrage, and sentiment.</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Recent activity feed with severity badges (NEW, Acknowledged, Cleared). Time-stamped with market context.</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Delivery channels: Push Notifications, Email, Telegram Bot, Discord Webhook (configurable).</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3 alerts triggered today requiring attention.</a:t>
            </a:r>
            <a:endParaRPr lang="en-US" sz="1150" dirty="0"/>
          </a:p>
        </p:txBody>
      </p:sp>
      <p:sp>
        <p:nvSpPr>
          <p:cNvPr id="6" name="Text 4"/>
          <p:cNvSpPr/>
          <p:nvPr/>
        </p:nvSpPr>
        <p:spPr>
          <a:xfrm>
            <a:off x="457200" y="4709160"/>
            <a:ext cx="6400800" cy="274320"/>
          </a:xfrm>
          <a:prstGeom prst="rect">
            <a:avLst/>
          </a:prstGeom>
          <a:noFill/>
          <a:ln/>
        </p:spPr>
        <p:txBody>
          <a:bodyPr wrap="square" rtlCol="0" anchor="ctr"/>
          <a:lstStyle/>
          <a:p>
            <a:pPr indent="0" marL="0">
              <a:buNone/>
            </a:pPr>
            <a:r>
              <a:rPr lang="en-US" sz="700" dirty="0">
                <a:solidFill>
                  <a:srgbClr val="475569"/>
                </a:solidFill>
                <a:latin typeface="Calibri" pitchFamily="34" charset="0"/>
                <a:ea typeface="Calibri" pitchFamily="34" charset="-122"/>
                <a:cs typeface="Calibri" pitchFamily="34" charset="-120"/>
              </a:rPr>
              <a:t>VNX Terminal  •  Product Showcase</a:t>
            </a:r>
            <a:endParaRPr lang="en-US" sz="700" dirty="0"/>
          </a:p>
        </p:txBody>
      </p:sp>
      <p:sp>
        <p:nvSpPr>
          <p:cNvPr id="7" name="Text 5"/>
          <p:cNvSpPr/>
          <p:nvPr/>
        </p:nvSpPr>
        <p:spPr>
          <a:xfrm>
            <a:off x="7315200" y="4709160"/>
            <a:ext cx="1371600" cy="274320"/>
          </a:xfrm>
          <a:prstGeom prst="rect">
            <a:avLst/>
          </a:prstGeom>
          <a:noFill/>
          <a:ln/>
        </p:spPr>
        <p:txBody>
          <a:bodyPr wrap="square" rtlCol="0" anchor="ctr"/>
          <a:lstStyle/>
          <a:p>
            <a:pPr algn="r" indent="0" marL="0">
              <a:buNone/>
            </a:pPr>
            <a:r>
              <a:rPr lang="en-US" sz="700" dirty="0">
                <a:solidFill>
                  <a:srgbClr val="475569"/>
                </a:solidFill>
                <a:latin typeface="Calibri" pitchFamily="34" charset="0"/>
                <a:ea typeface="Calibri" pitchFamily="34" charset="-122"/>
                <a:cs typeface="Calibri" pitchFamily="34" charset="-120"/>
              </a:rPr>
              <a:t>13 / 21</a:t>
            </a:r>
            <a:endParaRPr lang="en-US" sz="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0515"/>
        </a:solidFill>
      </p:bgPr>
    </p:bg>
    <p:spTree>
      <p:nvGrpSpPr>
        <p:cNvPr id="1" name=""/>
        <p:cNvGrpSpPr/>
        <p:nvPr/>
      </p:nvGrpSpPr>
      <p:grpSpPr>
        <a:xfrm>
          <a:off x="0" y="0"/>
          <a:ext cx="0" cy="0"/>
          <a:chOff x="0" y="0"/>
          <a:chExt cx="0" cy="0"/>
        </a:xfrm>
      </p:grpSpPr>
      <p:sp>
        <p:nvSpPr>
          <p:cNvPr id="2" name="Shape 0"/>
          <p:cNvSpPr/>
          <p:nvPr/>
        </p:nvSpPr>
        <p:spPr>
          <a:xfrm>
            <a:off x="0" y="0"/>
            <a:ext cx="73152" cy="5143500"/>
          </a:xfrm>
          <a:prstGeom prst="rect">
            <a:avLst/>
          </a:prstGeom>
          <a:solidFill>
            <a:srgbClr val="06B6D4"/>
          </a:solidFill>
          <a:ln/>
        </p:spPr>
      </p:sp>
      <p:sp>
        <p:nvSpPr>
          <p:cNvPr id="3" name="Text 1"/>
          <p:cNvSpPr/>
          <p:nvPr/>
        </p:nvSpPr>
        <p:spPr>
          <a:xfrm>
            <a:off x="457200" y="365760"/>
            <a:ext cx="8229600" cy="640080"/>
          </a:xfrm>
          <a:prstGeom prst="rect">
            <a:avLst/>
          </a:prstGeom>
          <a:noFill/>
          <a:ln/>
        </p:spPr>
        <p:txBody>
          <a:bodyPr wrap="square" lIns="0" tIns="0" rIns="0" bIns="0" rtlCol="0" anchor="ctr"/>
          <a:lstStyle/>
          <a:p>
            <a:pPr indent="0" marL="0">
              <a:buNone/>
            </a:pPr>
            <a:r>
              <a:rPr lang="en-US" sz="3000" b="1" dirty="0">
                <a:solidFill>
                  <a:srgbClr val="F8FAFC"/>
                </a:solidFill>
                <a:latin typeface="Trebuchet MS" pitchFamily="34" charset="0"/>
                <a:ea typeface="Trebuchet MS" pitchFamily="34" charset="-122"/>
                <a:cs typeface="Trebuchet MS" pitchFamily="34" charset="-120"/>
              </a:rPr>
              <a:t>Resolution Intelligence</a:t>
            </a:r>
            <a:endParaRPr lang="en-US" sz="3000" dirty="0"/>
          </a:p>
        </p:txBody>
      </p:sp>
      <p:sp>
        <p:nvSpPr>
          <p:cNvPr id="4" name="Text 2"/>
          <p:cNvSpPr/>
          <p:nvPr/>
        </p:nvSpPr>
        <p:spPr>
          <a:xfrm>
            <a:off x="457200" y="960120"/>
            <a:ext cx="8229600" cy="320040"/>
          </a:xfrm>
          <a:prstGeom prst="rect">
            <a:avLst/>
          </a:prstGeom>
          <a:noFill/>
          <a:ln/>
        </p:spPr>
        <p:txBody>
          <a:bodyPr wrap="square" lIns="0" tIns="0" rIns="0" bIns="0" rtlCol="0" anchor="ctr"/>
          <a:lstStyle/>
          <a:p>
            <a:pPr indent="0" marL="0">
              <a:buNone/>
            </a:pPr>
            <a:r>
              <a:rPr lang="en-US" sz="1300" dirty="0">
                <a:solidFill>
                  <a:srgbClr val="06B6D4"/>
                </a:solidFill>
                <a:latin typeface="Calibri" pitchFamily="34" charset="0"/>
                <a:ea typeface="Calibri" pitchFamily="34" charset="-122"/>
                <a:cs typeface="Calibri" pitchFamily="34" charset="-120"/>
              </a:rPr>
              <a:t>Contract compiler, dispute monitoring, resolution simulation</a:t>
            </a:r>
            <a:endParaRPr lang="en-US" sz="1300" dirty="0"/>
          </a:p>
        </p:txBody>
      </p:sp>
      <p:sp>
        <p:nvSpPr>
          <p:cNvPr id="5" name="Text 3"/>
          <p:cNvSpPr/>
          <p:nvPr/>
        </p:nvSpPr>
        <p:spPr>
          <a:xfrm>
            <a:off x="457200" y="1463040"/>
            <a:ext cx="8229600" cy="3017520"/>
          </a:xfrm>
          <a:prstGeom prst="rect">
            <a:avLst/>
          </a:prstGeom>
          <a:noFill/>
          <a:ln/>
        </p:spPr>
        <p:txBody>
          <a:bodyPr wrap="square" lIns="0" tIns="0" rIns="0" bIns="0" rtlCol="0" anchor="ctr"/>
          <a:lstStyle/>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Every contract analyzed for resolution risk before you trade.</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Contract compiler output: platform, resolution source identification, ambiguity score, proprietary resolution uncertainty scoring, dispute risk.</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7 markets with ambiguity alerts. 2 active disputes being monitored with countdown timers.</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Resolution scenario simulator: model how different outcomes resolve across platforms. Detects divergence risk where Polymarket and Kalshi might resolve the same event differently.</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We flag the traps before you step in them.</a:t>
            </a:r>
            <a:endParaRPr lang="en-US" sz="1150" dirty="0"/>
          </a:p>
        </p:txBody>
      </p:sp>
      <p:sp>
        <p:nvSpPr>
          <p:cNvPr id="6" name="Text 4"/>
          <p:cNvSpPr/>
          <p:nvPr/>
        </p:nvSpPr>
        <p:spPr>
          <a:xfrm>
            <a:off x="457200" y="4709160"/>
            <a:ext cx="6400800" cy="274320"/>
          </a:xfrm>
          <a:prstGeom prst="rect">
            <a:avLst/>
          </a:prstGeom>
          <a:noFill/>
          <a:ln/>
        </p:spPr>
        <p:txBody>
          <a:bodyPr wrap="square" rtlCol="0" anchor="ctr"/>
          <a:lstStyle/>
          <a:p>
            <a:pPr indent="0" marL="0">
              <a:buNone/>
            </a:pPr>
            <a:r>
              <a:rPr lang="en-US" sz="700" dirty="0">
                <a:solidFill>
                  <a:srgbClr val="475569"/>
                </a:solidFill>
                <a:latin typeface="Calibri" pitchFamily="34" charset="0"/>
                <a:ea typeface="Calibri" pitchFamily="34" charset="-122"/>
                <a:cs typeface="Calibri" pitchFamily="34" charset="-120"/>
              </a:rPr>
              <a:t>VNX Terminal  •  Product Showcase</a:t>
            </a:r>
            <a:endParaRPr lang="en-US" sz="700" dirty="0"/>
          </a:p>
        </p:txBody>
      </p:sp>
      <p:sp>
        <p:nvSpPr>
          <p:cNvPr id="7" name="Text 5"/>
          <p:cNvSpPr/>
          <p:nvPr/>
        </p:nvSpPr>
        <p:spPr>
          <a:xfrm>
            <a:off x="7315200" y="4709160"/>
            <a:ext cx="1371600" cy="274320"/>
          </a:xfrm>
          <a:prstGeom prst="rect">
            <a:avLst/>
          </a:prstGeom>
          <a:noFill/>
          <a:ln/>
        </p:spPr>
        <p:txBody>
          <a:bodyPr wrap="square" rtlCol="0" anchor="ctr"/>
          <a:lstStyle/>
          <a:p>
            <a:pPr algn="r" indent="0" marL="0">
              <a:buNone/>
            </a:pPr>
            <a:r>
              <a:rPr lang="en-US" sz="700" dirty="0">
                <a:solidFill>
                  <a:srgbClr val="475569"/>
                </a:solidFill>
                <a:latin typeface="Calibri" pitchFamily="34" charset="0"/>
                <a:ea typeface="Calibri" pitchFamily="34" charset="-122"/>
                <a:cs typeface="Calibri" pitchFamily="34" charset="-120"/>
              </a:rPr>
              <a:t>14 / 21</a:t>
            </a:r>
            <a:endParaRPr lang="en-US" sz="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A0515"/>
        </a:solidFill>
      </p:bgPr>
    </p:bg>
    <p:spTree>
      <p:nvGrpSpPr>
        <p:cNvPr id="1" name=""/>
        <p:cNvGrpSpPr/>
        <p:nvPr/>
      </p:nvGrpSpPr>
      <p:grpSpPr>
        <a:xfrm>
          <a:off x="0" y="0"/>
          <a:ext cx="0" cy="0"/>
          <a:chOff x="0" y="0"/>
          <a:chExt cx="0" cy="0"/>
        </a:xfrm>
      </p:grpSpPr>
      <p:sp>
        <p:nvSpPr>
          <p:cNvPr id="2" name="Shape 0"/>
          <p:cNvSpPr/>
          <p:nvPr/>
        </p:nvSpPr>
        <p:spPr>
          <a:xfrm>
            <a:off x="0" y="0"/>
            <a:ext cx="73152" cy="5143500"/>
          </a:xfrm>
          <a:prstGeom prst="rect">
            <a:avLst/>
          </a:prstGeom>
          <a:solidFill>
            <a:srgbClr val="D946EF"/>
          </a:solidFill>
          <a:ln/>
        </p:spPr>
      </p:sp>
      <p:sp>
        <p:nvSpPr>
          <p:cNvPr id="3" name="Text 1"/>
          <p:cNvSpPr/>
          <p:nvPr/>
        </p:nvSpPr>
        <p:spPr>
          <a:xfrm>
            <a:off x="457200" y="365760"/>
            <a:ext cx="8229600" cy="640080"/>
          </a:xfrm>
          <a:prstGeom prst="rect">
            <a:avLst/>
          </a:prstGeom>
          <a:noFill/>
          <a:ln/>
        </p:spPr>
        <p:txBody>
          <a:bodyPr wrap="square" lIns="0" tIns="0" rIns="0" bIns="0" rtlCol="0" anchor="ctr"/>
          <a:lstStyle/>
          <a:p>
            <a:pPr indent="0" marL="0">
              <a:buNone/>
            </a:pPr>
            <a:r>
              <a:rPr lang="en-US" sz="3000" b="1" dirty="0">
                <a:solidFill>
                  <a:srgbClr val="F8FAFC"/>
                </a:solidFill>
                <a:latin typeface="Trebuchet MS" pitchFamily="34" charset="0"/>
                <a:ea typeface="Trebuchet MS" pitchFamily="34" charset="-122"/>
                <a:cs typeface="Trebuchet MS" pitchFamily="34" charset="-120"/>
              </a:rPr>
              <a:t>Order Flow Analytics</a:t>
            </a:r>
            <a:endParaRPr lang="en-US" sz="3000" dirty="0"/>
          </a:p>
        </p:txBody>
      </p:sp>
      <p:sp>
        <p:nvSpPr>
          <p:cNvPr id="4" name="Text 2"/>
          <p:cNvSpPr/>
          <p:nvPr/>
        </p:nvSpPr>
        <p:spPr>
          <a:xfrm>
            <a:off x="457200" y="960120"/>
            <a:ext cx="8229600" cy="320040"/>
          </a:xfrm>
          <a:prstGeom prst="rect">
            <a:avLst/>
          </a:prstGeom>
          <a:noFill/>
          <a:ln/>
        </p:spPr>
        <p:txBody>
          <a:bodyPr wrap="square" lIns="0" tIns="0" rIns="0" bIns="0" rtlCol="0" anchor="ctr"/>
          <a:lstStyle/>
          <a:p>
            <a:pPr indent="0" marL="0">
              <a:buNone/>
            </a:pPr>
            <a:r>
              <a:rPr lang="en-US" sz="1300" dirty="0">
                <a:solidFill>
                  <a:srgbClr val="D946EF"/>
                </a:solidFill>
                <a:latin typeface="Calibri" pitchFamily="34" charset="0"/>
                <a:ea typeface="Calibri" pitchFamily="34" charset="-122"/>
                <a:cs typeface="Calibri" pitchFamily="34" charset="-120"/>
              </a:rPr>
              <a:t>Informed flow detection, price impact analysis, and market regime classification</a:t>
            </a:r>
            <a:endParaRPr lang="en-US" sz="1300" dirty="0"/>
          </a:p>
        </p:txBody>
      </p:sp>
      <p:sp>
        <p:nvSpPr>
          <p:cNvPr id="5" name="Text 3"/>
          <p:cNvSpPr/>
          <p:nvPr/>
        </p:nvSpPr>
        <p:spPr>
          <a:xfrm>
            <a:off x="457200" y="1463040"/>
            <a:ext cx="8229600" cy="3017520"/>
          </a:xfrm>
          <a:prstGeom prst="rect">
            <a:avLst/>
          </a:prstGeom>
          <a:noFill/>
          <a:ln/>
        </p:spPr>
        <p:txBody>
          <a:bodyPr wrap="square" lIns="0" tIns="0" rIns="0" bIns="0" rtlCol="0" anchor="ctr"/>
          <a:lstStyle/>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Informed trading detection: proprietary monitoring identifies when smart money is active in each market.</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Price impact analysis: measures true market depth and estimates slippage at various trade sizes.</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Proprietary multi-regime market classification system — per market.</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Toxic flow detection with adverse selection warnings. Whale sensitivity analysis showing depth quality.</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3 markets currently flagged for toxic flow.</a:t>
            </a:r>
            <a:endParaRPr lang="en-US" sz="1150" dirty="0"/>
          </a:p>
        </p:txBody>
      </p:sp>
      <p:sp>
        <p:nvSpPr>
          <p:cNvPr id="6" name="Text 4"/>
          <p:cNvSpPr/>
          <p:nvPr/>
        </p:nvSpPr>
        <p:spPr>
          <a:xfrm>
            <a:off x="457200" y="4709160"/>
            <a:ext cx="6400800" cy="274320"/>
          </a:xfrm>
          <a:prstGeom prst="rect">
            <a:avLst/>
          </a:prstGeom>
          <a:noFill/>
          <a:ln/>
        </p:spPr>
        <p:txBody>
          <a:bodyPr wrap="square" rtlCol="0" anchor="ctr"/>
          <a:lstStyle/>
          <a:p>
            <a:pPr indent="0" marL="0">
              <a:buNone/>
            </a:pPr>
            <a:r>
              <a:rPr lang="en-US" sz="700" dirty="0">
                <a:solidFill>
                  <a:srgbClr val="475569"/>
                </a:solidFill>
                <a:latin typeface="Calibri" pitchFamily="34" charset="0"/>
                <a:ea typeface="Calibri" pitchFamily="34" charset="-122"/>
                <a:cs typeface="Calibri" pitchFamily="34" charset="-120"/>
              </a:rPr>
              <a:t>VNX Terminal  •  Product Showcase</a:t>
            </a:r>
            <a:endParaRPr lang="en-US" sz="700" dirty="0"/>
          </a:p>
        </p:txBody>
      </p:sp>
      <p:sp>
        <p:nvSpPr>
          <p:cNvPr id="7" name="Text 5"/>
          <p:cNvSpPr/>
          <p:nvPr/>
        </p:nvSpPr>
        <p:spPr>
          <a:xfrm>
            <a:off x="7315200" y="4709160"/>
            <a:ext cx="1371600" cy="274320"/>
          </a:xfrm>
          <a:prstGeom prst="rect">
            <a:avLst/>
          </a:prstGeom>
          <a:noFill/>
          <a:ln/>
        </p:spPr>
        <p:txBody>
          <a:bodyPr wrap="square" rtlCol="0" anchor="ctr"/>
          <a:lstStyle/>
          <a:p>
            <a:pPr algn="r" indent="0" marL="0">
              <a:buNone/>
            </a:pPr>
            <a:r>
              <a:rPr lang="en-US" sz="700" dirty="0">
                <a:solidFill>
                  <a:srgbClr val="475569"/>
                </a:solidFill>
                <a:latin typeface="Calibri" pitchFamily="34" charset="0"/>
                <a:ea typeface="Calibri" pitchFamily="34" charset="-122"/>
                <a:cs typeface="Calibri" pitchFamily="34" charset="-120"/>
              </a:rPr>
              <a:t>15 / 21</a:t>
            </a:r>
            <a:endParaRPr lang="en-US" sz="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0515"/>
        </a:solidFill>
      </p:bgPr>
    </p:bg>
    <p:spTree>
      <p:nvGrpSpPr>
        <p:cNvPr id="1" name=""/>
        <p:cNvGrpSpPr/>
        <p:nvPr/>
      </p:nvGrpSpPr>
      <p:grpSpPr>
        <a:xfrm>
          <a:off x="0" y="0"/>
          <a:ext cx="0" cy="0"/>
          <a:chOff x="0" y="0"/>
          <a:chExt cx="0" cy="0"/>
        </a:xfrm>
      </p:grpSpPr>
      <p:sp>
        <p:nvSpPr>
          <p:cNvPr id="2" name="Shape 0"/>
          <p:cNvSpPr/>
          <p:nvPr/>
        </p:nvSpPr>
        <p:spPr>
          <a:xfrm>
            <a:off x="0" y="0"/>
            <a:ext cx="73152" cy="5143500"/>
          </a:xfrm>
          <a:prstGeom prst="rect">
            <a:avLst/>
          </a:prstGeom>
          <a:solidFill>
            <a:srgbClr val="3B82F6"/>
          </a:solidFill>
          <a:ln/>
        </p:spPr>
      </p:sp>
      <p:sp>
        <p:nvSpPr>
          <p:cNvPr id="3" name="Text 1"/>
          <p:cNvSpPr/>
          <p:nvPr/>
        </p:nvSpPr>
        <p:spPr>
          <a:xfrm>
            <a:off x="457200" y="365760"/>
            <a:ext cx="8229600" cy="640080"/>
          </a:xfrm>
          <a:prstGeom prst="rect">
            <a:avLst/>
          </a:prstGeom>
          <a:noFill/>
          <a:ln/>
        </p:spPr>
        <p:txBody>
          <a:bodyPr wrap="square" lIns="0" tIns="0" rIns="0" bIns="0" rtlCol="0" anchor="ctr"/>
          <a:lstStyle/>
          <a:p>
            <a:pPr indent="0" marL="0">
              <a:buNone/>
            </a:pPr>
            <a:r>
              <a:rPr lang="en-US" sz="3000" b="1" dirty="0">
                <a:solidFill>
                  <a:srgbClr val="F8FAFC"/>
                </a:solidFill>
                <a:latin typeface="Trebuchet MS" pitchFamily="34" charset="0"/>
                <a:ea typeface="Trebuchet MS" pitchFamily="34" charset="-122"/>
                <a:cs typeface="Trebuchet MS" pitchFamily="34" charset="-120"/>
              </a:rPr>
              <a:t>Trade Planning Calculator</a:t>
            </a:r>
            <a:endParaRPr lang="en-US" sz="3000" dirty="0"/>
          </a:p>
        </p:txBody>
      </p:sp>
      <p:sp>
        <p:nvSpPr>
          <p:cNvPr id="4" name="Text 2"/>
          <p:cNvSpPr/>
          <p:nvPr/>
        </p:nvSpPr>
        <p:spPr>
          <a:xfrm>
            <a:off x="457200" y="960120"/>
            <a:ext cx="8229600" cy="320040"/>
          </a:xfrm>
          <a:prstGeom prst="rect">
            <a:avLst/>
          </a:prstGeom>
          <a:noFill/>
          <a:ln/>
        </p:spPr>
        <p:txBody>
          <a:bodyPr wrap="square" lIns="0" tIns="0" rIns="0" bIns="0" rtlCol="0" anchor="ctr"/>
          <a:lstStyle/>
          <a:p>
            <a:pPr indent="0" marL="0">
              <a:buNone/>
            </a:pPr>
            <a:r>
              <a:rPr lang="en-US" sz="1300" dirty="0">
                <a:solidFill>
                  <a:srgbClr val="3B82F6"/>
                </a:solidFill>
                <a:latin typeface="Calibri" pitchFamily="34" charset="0"/>
                <a:ea typeface="Calibri" pitchFamily="34" charset="-122"/>
                <a:cs typeface="Calibri" pitchFamily="34" charset="-120"/>
              </a:rPr>
              <a:t>Position sizing, platform comparison, slippage simulation, Monte Carlo</a:t>
            </a:r>
            <a:endParaRPr lang="en-US" sz="1300" dirty="0"/>
          </a:p>
        </p:txBody>
      </p:sp>
      <p:sp>
        <p:nvSpPr>
          <p:cNvPr id="5" name="Text 3"/>
          <p:cNvSpPr/>
          <p:nvPr/>
        </p:nvSpPr>
        <p:spPr>
          <a:xfrm>
            <a:off x="457200" y="1463040"/>
            <a:ext cx="8229600" cy="3017520"/>
          </a:xfrm>
          <a:prstGeom prst="rect">
            <a:avLst/>
          </a:prstGeom>
          <a:noFill/>
          <a:ln/>
        </p:spPr>
        <p:txBody>
          <a:bodyPr wrap="square" lIns="0" tIns="0" rIns="0" bIns="0" rtlCol="0" anchor="ctr"/>
          <a:lstStyle/>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Calculator-based trade planning — NOT an advisor. All users with identical inputs get identical outputs.</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Position calculator: current price, your estimate, estimated edge, Optimal position size. Platform comparison table across all three exchanges with fee, depth, and net edge analysis. Direct links to execute on your preferred platform.</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Slippage simulation: estimated fill prices at multiple trade sizes.</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Monte Carlo: thousands of simulated paths, fractional Kelly sizing, portfolio-aware. Shows expected value, win probability, max loss, max gain.</a:t>
            </a:r>
            <a:endParaRPr lang="en-US" sz="1150" dirty="0"/>
          </a:p>
        </p:txBody>
      </p:sp>
      <p:sp>
        <p:nvSpPr>
          <p:cNvPr id="6" name="Text 4"/>
          <p:cNvSpPr/>
          <p:nvPr/>
        </p:nvSpPr>
        <p:spPr>
          <a:xfrm>
            <a:off x="457200" y="4709160"/>
            <a:ext cx="6400800" cy="274320"/>
          </a:xfrm>
          <a:prstGeom prst="rect">
            <a:avLst/>
          </a:prstGeom>
          <a:noFill/>
          <a:ln/>
        </p:spPr>
        <p:txBody>
          <a:bodyPr wrap="square" rtlCol="0" anchor="ctr"/>
          <a:lstStyle/>
          <a:p>
            <a:pPr indent="0" marL="0">
              <a:buNone/>
            </a:pPr>
            <a:r>
              <a:rPr lang="en-US" sz="700" dirty="0">
                <a:solidFill>
                  <a:srgbClr val="475569"/>
                </a:solidFill>
                <a:latin typeface="Calibri" pitchFamily="34" charset="0"/>
                <a:ea typeface="Calibri" pitchFamily="34" charset="-122"/>
                <a:cs typeface="Calibri" pitchFamily="34" charset="-120"/>
              </a:rPr>
              <a:t>VNX Terminal  •  Product Showcase</a:t>
            </a:r>
            <a:endParaRPr lang="en-US" sz="700" dirty="0"/>
          </a:p>
        </p:txBody>
      </p:sp>
      <p:sp>
        <p:nvSpPr>
          <p:cNvPr id="7" name="Text 5"/>
          <p:cNvSpPr/>
          <p:nvPr/>
        </p:nvSpPr>
        <p:spPr>
          <a:xfrm>
            <a:off x="7315200" y="4709160"/>
            <a:ext cx="1371600" cy="274320"/>
          </a:xfrm>
          <a:prstGeom prst="rect">
            <a:avLst/>
          </a:prstGeom>
          <a:noFill/>
          <a:ln/>
        </p:spPr>
        <p:txBody>
          <a:bodyPr wrap="square" rtlCol="0" anchor="ctr"/>
          <a:lstStyle/>
          <a:p>
            <a:pPr algn="r" indent="0" marL="0">
              <a:buNone/>
            </a:pPr>
            <a:r>
              <a:rPr lang="en-US" sz="700" dirty="0">
                <a:solidFill>
                  <a:srgbClr val="475569"/>
                </a:solidFill>
                <a:latin typeface="Calibri" pitchFamily="34" charset="0"/>
                <a:ea typeface="Calibri" pitchFamily="34" charset="-122"/>
                <a:cs typeface="Calibri" pitchFamily="34" charset="-120"/>
              </a:rPr>
              <a:t>16 / 21</a:t>
            </a:r>
            <a:endParaRPr lang="en-US" sz="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A0515"/>
        </a:solidFill>
      </p:bgPr>
    </p:bg>
    <p:spTree>
      <p:nvGrpSpPr>
        <p:cNvPr id="1" name=""/>
        <p:cNvGrpSpPr/>
        <p:nvPr/>
      </p:nvGrpSpPr>
      <p:grpSpPr>
        <a:xfrm>
          <a:off x="0" y="0"/>
          <a:ext cx="0" cy="0"/>
          <a:chOff x="0" y="0"/>
          <a:chExt cx="0" cy="0"/>
        </a:xfrm>
      </p:grpSpPr>
      <p:sp>
        <p:nvSpPr>
          <p:cNvPr id="2" name="Shape 0"/>
          <p:cNvSpPr/>
          <p:nvPr/>
        </p:nvSpPr>
        <p:spPr>
          <a:xfrm>
            <a:off x="0" y="0"/>
            <a:ext cx="73152" cy="5143500"/>
          </a:xfrm>
          <a:prstGeom prst="rect">
            <a:avLst/>
          </a:prstGeom>
          <a:solidFill>
            <a:srgbClr val="22C55E"/>
          </a:solidFill>
          <a:ln/>
        </p:spPr>
      </p:sp>
      <p:sp>
        <p:nvSpPr>
          <p:cNvPr id="3" name="Text 1"/>
          <p:cNvSpPr/>
          <p:nvPr/>
        </p:nvSpPr>
        <p:spPr>
          <a:xfrm>
            <a:off x="457200" y="365760"/>
            <a:ext cx="8229600" cy="640080"/>
          </a:xfrm>
          <a:prstGeom prst="rect">
            <a:avLst/>
          </a:prstGeom>
          <a:noFill/>
          <a:ln/>
        </p:spPr>
        <p:txBody>
          <a:bodyPr wrap="square" lIns="0" tIns="0" rIns="0" bIns="0" rtlCol="0" anchor="ctr"/>
          <a:lstStyle/>
          <a:p>
            <a:pPr indent="0" marL="0">
              <a:buNone/>
            </a:pPr>
            <a:r>
              <a:rPr lang="en-US" sz="3000" b="1" dirty="0">
                <a:solidFill>
                  <a:srgbClr val="F8FAFC"/>
                </a:solidFill>
                <a:latin typeface="Trebuchet MS" pitchFamily="34" charset="0"/>
                <a:ea typeface="Trebuchet MS" pitchFamily="34" charset="-122"/>
                <a:cs typeface="Trebuchet MS" pitchFamily="34" charset="-120"/>
              </a:rPr>
              <a:t>Digital Twin Backtester</a:t>
            </a:r>
            <a:endParaRPr lang="en-US" sz="3000" dirty="0"/>
          </a:p>
        </p:txBody>
      </p:sp>
      <p:sp>
        <p:nvSpPr>
          <p:cNvPr id="4" name="Text 2"/>
          <p:cNvSpPr/>
          <p:nvPr/>
        </p:nvSpPr>
        <p:spPr>
          <a:xfrm>
            <a:off x="457200" y="960120"/>
            <a:ext cx="8229600" cy="320040"/>
          </a:xfrm>
          <a:prstGeom prst="rect">
            <a:avLst/>
          </a:prstGeom>
          <a:noFill/>
          <a:ln/>
        </p:spPr>
        <p:txBody>
          <a:bodyPr wrap="square" lIns="0" tIns="0" rIns="0" bIns="0" rtlCol="0" anchor="ctr"/>
          <a:lstStyle/>
          <a:p>
            <a:pPr indent="0" marL="0">
              <a:buNone/>
            </a:pPr>
            <a:r>
              <a:rPr lang="en-US" sz="1300" dirty="0">
                <a:solidFill>
                  <a:srgbClr val="22C55E"/>
                </a:solidFill>
                <a:latin typeface="Calibri" pitchFamily="34" charset="0"/>
                <a:ea typeface="Calibri" pitchFamily="34" charset="-122"/>
                <a:cs typeface="Calibri" pitchFamily="34" charset="-120"/>
              </a:rPr>
              <a:t>Historical orderbook replay with realistic fill simulation</a:t>
            </a:r>
            <a:endParaRPr lang="en-US" sz="1300" dirty="0"/>
          </a:p>
        </p:txBody>
      </p:sp>
      <p:sp>
        <p:nvSpPr>
          <p:cNvPr id="5" name="Text 3"/>
          <p:cNvSpPr/>
          <p:nvPr/>
        </p:nvSpPr>
        <p:spPr>
          <a:xfrm>
            <a:off x="457200" y="1463040"/>
            <a:ext cx="8229600" cy="3017520"/>
          </a:xfrm>
          <a:prstGeom prst="rect">
            <a:avLst/>
          </a:prstGeom>
          <a:noFill/>
          <a:ln/>
        </p:spPr>
        <p:txBody>
          <a:bodyPr wrap="square" lIns="0" tIns="0" rIns="0" bIns="0" rtlCol="0" anchor="ctr"/>
          <a:lstStyle/>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Multiple strategies tested with rigorous walk-forward validation across extensive historical data.</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Multiple validated strategies across structural arbitrage, cross-platform opportunities, and signal-based approaches — all with positive Sharpe ratios in walk-forward testing.</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Execution alpha attribution: separates prediction skill from execution edge so you know what's driving your returns. Walk-forward validation comparing in-sample vs out-of-sample Sharpe.</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Thousands of Monte Carlo paths per simulation.</a:t>
            </a:r>
            <a:endParaRPr lang="en-US" sz="1150" dirty="0"/>
          </a:p>
        </p:txBody>
      </p:sp>
      <p:sp>
        <p:nvSpPr>
          <p:cNvPr id="6" name="Text 4"/>
          <p:cNvSpPr/>
          <p:nvPr/>
        </p:nvSpPr>
        <p:spPr>
          <a:xfrm>
            <a:off x="457200" y="4709160"/>
            <a:ext cx="6400800" cy="274320"/>
          </a:xfrm>
          <a:prstGeom prst="rect">
            <a:avLst/>
          </a:prstGeom>
          <a:noFill/>
          <a:ln/>
        </p:spPr>
        <p:txBody>
          <a:bodyPr wrap="square" rtlCol="0" anchor="ctr"/>
          <a:lstStyle/>
          <a:p>
            <a:pPr indent="0" marL="0">
              <a:buNone/>
            </a:pPr>
            <a:r>
              <a:rPr lang="en-US" sz="700" dirty="0">
                <a:solidFill>
                  <a:srgbClr val="475569"/>
                </a:solidFill>
                <a:latin typeface="Calibri" pitchFamily="34" charset="0"/>
                <a:ea typeface="Calibri" pitchFamily="34" charset="-122"/>
                <a:cs typeface="Calibri" pitchFamily="34" charset="-120"/>
              </a:rPr>
              <a:t>VNX Terminal  •  Product Showcase</a:t>
            </a:r>
            <a:endParaRPr lang="en-US" sz="700" dirty="0"/>
          </a:p>
        </p:txBody>
      </p:sp>
      <p:sp>
        <p:nvSpPr>
          <p:cNvPr id="7" name="Text 5"/>
          <p:cNvSpPr/>
          <p:nvPr/>
        </p:nvSpPr>
        <p:spPr>
          <a:xfrm>
            <a:off x="7315200" y="4709160"/>
            <a:ext cx="1371600" cy="274320"/>
          </a:xfrm>
          <a:prstGeom prst="rect">
            <a:avLst/>
          </a:prstGeom>
          <a:noFill/>
          <a:ln/>
        </p:spPr>
        <p:txBody>
          <a:bodyPr wrap="square" rtlCol="0" anchor="ctr"/>
          <a:lstStyle/>
          <a:p>
            <a:pPr algn="r" indent="0" marL="0">
              <a:buNone/>
            </a:pPr>
            <a:r>
              <a:rPr lang="en-US" sz="700" dirty="0">
                <a:solidFill>
                  <a:srgbClr val="475569"/>
                </a:solidFill>
                <a:latin typeface="Calibri" pitchFamily="34" charset="0"/>
                <a:ea typeface="Calibri" pitchFamily="34" charset="-122"/>
                <a:cs typeface="Calibri" pitchFamily="34" charset="-120"/>
              </a:rPr>
              <a:t>17 / 21</a:t>
            </a:r>
            <a:endParaRPr lang="en-US" sz="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A0515"/>
        </a:solidFill>
      </p:bgPr>
    </p:bg>
    <p:spTree>
      <p:nvGrpSpPr>
        <p:cNvPr id="1" name=""/>
        <p:cNvGrpSpPr/>
        <p:nvPr/>
      </p:nvGrpSpPr>
      <p:grpSpPr>
        <a:xfrm>
          <a:off x="0" y="0"/>
          <a:ext cx="0" cy="0"/>
          <a:chOff x="0" y="0"/>
          <a:chExt cx="0" cy="0"/>
        </a:xfrm>
      </p:grpSpPr>
      <p:sp>
        <p:nvSpPr>
          <p:cNvPr id="2" name="Shape 0"/>
          <p:cNvSpPr/>
          <p:nvPr/>
        </p:nvSpPr>
        <p:spPr>
          <a:xfrm>
            <a:off x="0" y="0"/>
            <a:ext cx="73152" cy="5143500"/>
          </a:xfrm>
          <a:prstGeom prst="rect">
            <a:avLst/>
          </a:prstGeom>
          <a:solidFill>
            <a:srgbClr val="8B5CF6"/>
          </a:solidFill>
          <a:ln/>
        </p:spPr>
      </p:sp>
      <p:sp>
        <p:nvSpPr>
          <p:cNvPr id="3" name="Text 1"/>
          <p:cNvSpPr/>
          <p:nvPr/>
        </p:nvSpPr>
        <p:spPr>
          <a:xfrm>
            <a:off x="457200" y="365760"/>
            <a:ext cx="8229600" cy="640080"/>
          </a:xfrm>
          <a:prstGeom prst="rect">
            <a:avLst/>
          </a:prstGeom>
          <a:noFill/>
          <a:ln/>
        </p:spPr>
        <p:txBody>
          <a:bodyPr wrap="square" lIns="0" tIns="0" rIns="0" bIns="0" rtlCol="0" anchor="ctr"/>
          <a:lstStyle/>
          <a:p>
            <a:pPr indent="0" marL="0">
              <a:buNone/>
            </a:pPr>
            <a:r>
              <a:rPr lang="en-US" sz="3000" b="1" dirty="0">
                <a:solidFill>
                  <a:srgbClr val="F8FAFC"/>
                </a:solidFill>
                <a:latin typeface="Trebuchet MS" pitchFamily="34" charset="0"/>
                <a:ea typeface="Trebuchet MS" pitchFamily="34" charset="-122"/>
                <a:cs typeface="Trebuchet MS" pitchFamily="34" charset="-120"/>
              </a:rPr>
              <a:t>Community Intelligence</a:t>
            </a:r>
            <a:endParaRPr lang="en-US" sz="3000" dirty="0"/>
          </a:p>
        </p:txBody>
      </p:sp>
      <p:sp>
        <p:nvSpPr>
          <p:cNvPr id="4" name="Text 2"/>
          <p:cNvSpPr/>
          <p:nvPr/>
        </p:nvSpPr>
        <p:spPr>
          <a:xfrm>
            <a:off x="457200" y="960120"/>
            <a:ext cx="8229600" cy="320040"/>
          </a:xfrm>
          <a:prstGeom prst="rect">
            <a:avLst/>
          </a:prstGeom>
          <a:noFill/>
          <a:ln/>
        </p:spPr>
        <p:txBody>
          <a:bodyPr wrap="square" lIns="0" tIns="0" rIns="0" bIns="0" rtlCol="0" anchor="ctr"/>
          <a:lstStyle/>
          <a:p>
            <a:pPr indent="0" marL="0">
              <a:buNone/>
            </a:pPr>
            <a:r>
              <a:rPr lang="en-US" sz="1300" dirty="0">
                <a:solidFill>
                  <a:srgbClr val="8B5CF6"/>
                </a:solidFill>
                <a:latin typeface="Calibri" pitchFamily="34" charset="0"/>
                <a:ea typeface="Calibri" pitchFamily="34" charset="-122"/>
                <a:cs typeface="Calibri" pitchFamily="34" charset="-120"/>
              </a:rPr>
              <a:t>Calibration-weighted consensus and proprietary crowd intelligence</a:t>
            </a:r>
            <a:endParaRPr lang="en-US" sz="1300" dirty="0"/>
          </a:p>
        </p:txBody>
      </p:sp>
      <p:sp>
        <p:nvSpPr>
          <p:cNvPr id="5" name="Text 3"/>
          <p:cNvSpPr/>
          <p:nvPr/>
        </p:nvSpPr>
        <p:spPr>
          <a:xfrm>
            <a:off x="457200" y="1463040"/>
            <a:ext cx="8229600" cy="3017520"/>
          </a:xfrm>
          <a:prstGeom prst="rect">
            <a:avLst/>
          </a:prstGeom>
          <a:noFill/>
          <a:ln/>
        </p:spPr>
        <p:txBody>
          <a:bodyPr wrap="square" lIns="0" tIns="0" rIns="0" bIns="0" rtlCol="0" anchor="ctr"/>
          <a:lstStyle/>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Growing community of active forecasters with strong aggregate accuracy.</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Calibration-weighted consensus: better forecasters get more weight. Proprietary crowd intelligence algorithms detect signals that simple polling misses — including what experts believe but haven't yet acted on.</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Expert leaderboards, active prediction tournaments, and category specials.</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Information bounties: crowdsourced research requests for specific market questions.</a:t>
            </a:r>
            <a:endParaRPr lang="en-US" sz="1150" dirty="0"/>
          </a:p>
        </p:txBody>
      </p:sp>
      <p:sp>
        <p:nvSpPr>
          <p:cNvPr id="6" name="Text 4"/>
          <p:cNvSpPr/>
          <p:nvPr/>
        </p:nvSpPr>
        <p:spPr>
          <a:xfrm>
            <a:off x="457200" y="4709160"/>
            <a:ext cx="6400800" cy="274320"/>
          </a:xfrm>
          <a:prstGeom prst="rect">
            <a:avLst/>
          </a:prstGeom>
          <a:noFill/>
          <a:ln/>
        </p:spPr>
        <p:txBody>
          <a:bodyPr wrap="square" rtlCol="0" anchor="ctr"/>
          <a:lstStyle/>
          <a:p>
            <a:pPr indent="0" marL="0">
              <a:buNone/>
            </a:pPr>
            <a:r>
              <a:rPr lang="en-US" sz="700" dirty="0">
                <a:solidFill>
                  <a:srgbClr val="475569"/>
                </a:solidFill>
                <a:latin typeface="Calibri" pitchFamily="34" charset="0"/>
                <a:ea typeface="Calibri" pitchFamily="34" charset="-122"/>
                <a:cs typeface="Calibri" pitchFamily="34" charset="-120"/>
              </a:rPr>
              <a:t>VNX Terminal  •  Product Showcase</a:t>
            </a:r>
            <a:endParaRPr lang="en-US" sz="700" dirty="0"/>
          </a:p>
        </p:txBody>
      </p:sp>
      <p:sp>
        <p:nvSpPr>
          <p:cNvPr id="7" name="Text 5"/>
          <p:cNvSpPr/>
          <p:nvPr/>
        </p:nvSpPr>
        <p:spPr>
          <a:xfrm>
            <a:off x="7315200" y="4709160"/>
            <a:ext cx="1371600" cy="274320"/>
          </a:xfrm>
          <a:prstGeom prst="rect">
            <a:avLst/>
          </a:prstGeom>
          <a:noFill/>
          <a:ln/>
        </p:spPr>
        <p:txBody>
          <a:bodyPr wrap="square" rtlCol="0" anchor="ctr"/>
          <a:lstStyle/>
          <a:p>
            <a:pPr algn="r" indent="0" marL="0">
              <a:buNone/>
            </a:pPr>
            <a:r>
              <a:rPr lang="en-US" sz="700" dirty="0">
                <a:solidFill>
                  <a:srgbClr val="475569"/>
                </a:solidFill>
                <a:latin typeface="Calibri" pitchFamily="34" charset="0"/>
                <a:ea typeface="Calibri" pitchFamily="34" charset="-122"/>
                <a:cs typeface="Calibri" pitchFamily="34" charset="-120"/>
              </a:rPr>
              <a:t>18 / 21</a:t>
            </a:r>
            <a:endParaRPr lang="en-US" sz="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0515"/>
        </a:solidFill>
      </p:bgPr>
    </p:bg>
    <p:spTree>
      <p:nvGrpSpPr>
        <p:cNvPr id="1" name=""/>
        <p:cNvGrpSpPr/>
        <p:nvPr/>
      </p:nvGrpSpPr>
      <p:grpSpPr>
        <a:xfrm>
          <a:off x="0" y="0"/>
          <a:ext cx="0" cy="0"/>
          <a:chOff x="0" y="0"/>
          <a:chExt cx="0" cy="0"/>
        </a:xfrm>
      </p:grpSpPr>
      <p:sp>
        <p:nvSpPr>
          <p:cNvPr id="2" name="Shape 0"/>
          <p:cNvSpPr/>
          <p:nvPr/>
        </p:nvSpPr>
        <p:spPr>
          <a:xfrm>
            <a:off x="0" y="0"/>
            <a:ext cx="73152" cy="5143500"/>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lIns="0" tIns="0" rIns="0" bIns="0" rtlCol="0" anchor="ctr"/>
          <a:lstStyle/>
          <a:p>
            <a:pPr indent="0" marL="0">
              <a:buNone/>
            </a:pPr>
            <a:r>
              <a:rPr lang="en-US" sz="3000" b="1" dirty="0">
                <a:solidFill>
                  <a:srgbClr val="F8FAFC"/>
                </a:solidFill>
                <a:latin typeface="Trebuchet MS" pitchFamily="34" charset="0"/>
                <a:ea typeface="Trebuchet MS" pitchFamily="34" charset="-122"/>
                <a:cs typeface="Trebuchet MS" pitchFamily="34" charset="-120"/>
              </a:rPr>
              <a:t>Tax &amp; Compliance Calculator</a:t>
            </a:r>
            <a:endParaRPr lang="en-US" sz="3000" dirty="0"/>
          </a:p>
        </p:txBody>
      </p:sp>
      <p:sp>
        <p:nvSpPr>
          <p:cNvPr id="4" name="Text 2"/>
          <p:cNvSpPr/>
          <p:nvPr/>
        </p:nvSpPr>
        <p:spPr>
          <a:xfrm>
            <a:off x="457200" y="960120"/>
            <a:ext cx="8229600" cy="320040"/>
          </a:xfrm>
          <a:prstGeom prst="rect">
            <a:avLst/>
          </a:prstGeom>
          <a:noFill/>
          <a:ln/>
        </p:spPr>
        <p:txBody>
          <a:bodyPr wrap="square" lIns="0" tIns="0" rIns="0" bIns="0" rtlCol="0" anchor="ctr"/>
          <a:lstStyle/>
          <a:p>
            <a:pPr indent="0" marL="0">
              <a:buNone/>
            </a:pPr>
            <a:r>
              <a:rPr lang="en-US" sz="1300" dirty="0">
                <a:solidFill>
                  <a:srgbClr val="F59E0B"/>
                </a:solidFill>
                <a:latin typeface="Calibri" pitchFamily="34" charset="0"/>
                <a:ea typeface="Calibri" pitchFamily="34" charset="-122"/>
                <a:cs typeface="Calibri" pitchFamily="34" charset="-120"/>
              </a:rPr>
              <a:t>Three-scenario estimation with form generation</a:t>
            </a:r>
            <a:endParaRPr lang="en-US" sz="1300" dirty="0"/>
          </a:p>
        </p:txBody>
      </p:sp>
      <p:sp>
        <p:nvSpPr>
          <p:cNvPr id="5" name="Text 3"/>
          <p:cNvSpPr/>
          <p:nvPr/>
        </p:nvSpPr>
        <p:spPr>
          <a:xfrm>
            <a:off x="457200" y="1463040"/>
            <a:ext cx="8229600" cy="3017520"/>
          </a:xfrm>
          <a:prstGeom prst="rect">
            <a:avLst/>
          </a:prstGeom>
          <a:noFill/>
          <a:ln/>
        </p:spPr>
        <p:txBody>
          <a:bodyPr wrap="square" lIns="0" tIns="0" rIns="0" bIns="0" rtlCol="0" anchor="ctr"/>
          <a:lstStyle/>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Tax treatment of prediction markets is genuinely ambiguous. VNX Terminal shows three scenarios side by side:</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Three scenarios reflecting the current regulatory ambiguity, ranging from most favorable to most conservative tax treatment.</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Tax loss harvesting opportunity detection. Automated form generation for relevant IRS schedules and FBAR requirements.</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This is a calculator, not tax advice. Consult a professional.</a:t>
            </a:r>
            <a:endParaRPr lang="en-US" sz="1150" dirty="0"/>
          </a:p>
        </p:txBody>
      </p:sp>
      <p:sp>
        <p:nvSpPr>
          <p:cNvPr id="6" name="Text 4"/>
          <p:cNvSpPr/>
          <p:nvPr/>
        </p:nvSpPr>
        <p:spPr>
          <a:xfrm>
            <a:off x="457200" y="4709160"/>
            <a:ext cx="6400800" cy="274320"/>
          </a:xfrm>
          <a:prstGeom prst="rect">
            <a:avLst/>
          </a:prstGeom>
          <a:noFill/>
          <a:ln/>
        </p:spPr>
        <p:txBody>
          <a:bodyPr wrap="square" rtlCol="0" anchor="ctr"/>
          <a:lstStyle/>
          <a:p>
            <a:pPr indent="0" marL="0">
              <a:buNone/>
            </a:pPr>
            <a:r>
              <a:rPr lang="en-US" sz="700" dirty="0">
                <a:solidFill>
                  <a:srgbClr val="475569"/>
                </a:solidFill>
                <a:latin typeface="Calibri" pitchFamily="34" charset="0"/>
                <a:ea typeface="Calibri" pitchFamily="34" charset="-122"/>
                <a:cs typeface="Calibri" pitchFamily="34" charset="-120"/>
              </a:rPr>
              <a:t>VNX Terminal  •  Product Showcase</a:t>
            </a:r>
            <a:endParaRPr lang="en-US" sz="700" dirty="0"/>
          </a:p>
        </p:txBody>
      </p:sp>
      <p:sp>
        <p:nvSpPr>
          <p:cNvPr id="7" name="Text 5"/>
          <p:cNvSpPr/>
          <p:nvPr/>
        </p:nvSpPr>
        <p:spPr>
          <a:xfrm>
            <a:off x="7315200" y="4709160"/>
            <a:ext cx="1371600" cy="274320"/>
          </a:xfrm>
          <a:prstGeom prst="rect">
            <a:avLst/>
          </a:prstGeom>
          <a:noFill/>
          <a:ln/>
        </p:spPr>
        <p:txBody>
          <a:bodyPr wrap="square" rtlCol="0" anchor="ctr"/>
          <a:lstStyle/>
          <a:p>
            <a:pPr algn="r" indent="0" marL="0">
              <a:buNone/>
            </a:pPr>
            <a:r>
              <a:rPr lang="en-US" sz="700" dirty="0">
                <a:solidFill>
                  <a:srgbClr val="475569"/>
                </a:solidFill>
                <a:latin typeface="Calibri" pitchFamily="34" charset="0"/>
                <a:ea typeface="Calibri" pitchFamily="34" charset="-122"/>
                <a:cs typeface="Calibri" pitchFamily="34" charset="-120"/>
              </a:rPr>
              <a:t>19 / 21</a:t>
            </a:r>
            <a:endParaRPr lang="en-US" sz="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0515"/>
        </a:solidFill>
      </p:bgPr>
    </p:bg>
    <p:spTree>
      <p:nvGrpSpPr>
        <p:cNvPr id="1" name=""/>
        <p:cNvGrpSpPr/>
        <p:nvPr/>
      </p:nvGrpSpPr>
      <p:grpSpPr>
        <a:xfrm>
          <a:off x="0" y="0"/>
          <a:ext cx="0" cy="0"/>
          <a:chOff x="0" y="0"/>
          <a:chExt cx="0" cy="0"/>
        </a:xfrm>
      </p:grpSpPr>
      <p:sp>
        <p:nvSpPr>
          <p:cNvPr id="2" name="Shape 0"/>
          <p:cNvSpPr/>
          <p:nvPr/>
        </p:nvSpPr>
        <p:spPr>
          <a:xfrm>
            <a:off x="0" y="0"/>
            <a:ext cx="73152" cy="5143500"/>
          </a:xfrm>
          <a:prstGeom prst="rect">
            <a:avLst/>
          </a:prstGeom>
          <a:solidFill>
            <a:srgbClr val="3B82F6"/>
          </a:solidFill>
          <a:ln/>
        </p:spPr>
      </p:sp>
      <p:sp>
        <p:nvSpPr>
          <p:cNvPr id="3" name="Text 1"/>
          <p:cNvSpPr/>
          <p:nvPr/>
        </p:nvSpPr>
        <p:spPr>
          <a:xfrm>
            <a:off x="457200" y="365760"/>
            <a:ext cx="8229600" cy="640080"/>
          </a:xfrm>
          <a:prstGeom prst="rect">
            <a:avLst/>
          </a:prstGeom>
          <a:noFill/>
          <a:ln/>
        </p:spPr>
        <p:txBody>
          <a:bodyPr wrap="square" lIns="0" tIns="0" rIns="0" bIns="0" rtlCol="0" anchor="ctr"/>
          <a:lstStyle/>
          <a:p>
            <a:pPr indent="0" marL="0">
              <a:buNone/>
            </a:pPr>
            <a:r>
              <a:rPr lang="en-US" sz="3000" b="1" dirty="0">
                <a:solidFill>
                  <a:srgbClr val="F8FAFC"/>
                </a:solidFill>
                <a:latin typeface="Trebuchet MS" pitchFamily="34" charset="0"/>
                <a:ea typeface="Trebuchet MS" pitchFamily="34" charset="-122"/>
                <a:cs typeface="Trebuchet MS" pitchFamily="34" charset="-120"/>
              </a:rPr>
              <a:t>Settings</a:t>
            </a:r>
            <a:endParaRPr lang="en-US" sz="3000" dirty="0"/>
          </a:p>
        </p:txBody>
      </p:sp>
      <p:sp>
        <p:nvSpPr>
          <p:cNvPr id="4" name="Text 2"/>
          <p:cNvSpPr/>
          <p:nvPr/>
        </p:nvSpPr>
        <p:spPr>
          <a:xfrm>
            <a:off x="457200" y="960120"/>
            <a:ext cx="8229600" cy="320040"/>
          </a:xfrm>
          <a:prstGeom prst="rect">
            <a:avLst/>
          </a:prstGeom>
          <a:noFill/>
          <a:ln/>
        </p:spPr>
        <p:txBody>
          <a:bodyPr wrap="square" lIns="0" tIns="0" rIns="0" bIns="0" rtlCol="0" anchor="ctr"/>
          <a:lstStyle/>
          <a:p>
            <a:pPr indent="0" marL="0">
              <a:buNone/>
            </a:pPr>
            <a:r>
              <a:rPr lang="en-US" sz="1300" dirty="0">
                <a:solidFill>
                  <a:srgbClr val="3B82F6"/>
                </a:solidFill>
                <a:latin typeface="Calibri" pitchFamily="34" charset="0"/>
                <a:ea typeface="Calibri" pitchFamily="34" charset="-122"/>
                <a:cs typeface="Calibri" pitchFamily="34" charset="-120"/>
              </a:rPr>
              <a:t>Platform connections, data infrastructure, AI ensemble configuration</a:t>
            </a:r>
            <a:endParaRPr lang="en-US" sz="1300" dirty="0"/>
          </a:p>
        </p:txBody>
      </p:sp>
      <p:sp>
        <p:nvSpPr>
          <p:cNvPr id="5" name="Text 3"/>
          <p:cNvSpPr/>
          <p:nvPr/>
        </p:nvSpPr>
        <p:spPr>
          <a:xfrm>
            <a:off x="457200" y="1463040"/>
            <a:ext cx="8229600" cy="3017520"/>
          </a:xfrm>
          <a:prstGeom prst="rect">
            <a:avLst/>
          </a:prstGeom>
          <a:noFill/>
          <a:ln/>
        </p:spPr>
        <p:txBody>
          <a:bodyPr wrap="square" lIns="0" tIns="0" rIns="0" bIns="0" rtlCol="0" anchor="ctr"/>
          <a:lstStyle/>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Platform connections (all read-only): Multiple real-time feeds per platform covering Polymarket, Kalshi, and Robinhood — 7 connections total, all healthy.</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Data infrastructure: 9 premium + active connectors spanning sports, social, news, forums, blockchain, odds, weather, and economic data.</a:t>
            </a:r>
            <a:endParaRPr lang="en-US" sz="1150" dirty="0"/>
          </a:p>
          <a:p>
            <a:pPr indent="0" marL="0">
              <a:lnSpc>
                <a:spcPct val="160000"/>
              </a:lnSpc>
              <a:buNone/>
            </a:pPr>
            <a:endParaRPr lang="en-US" sz="1150" dirty="0"/>
          </a:p>
          <a:p>
            <a:pPr indent="0" marL="0">
              <a:lnSpc>
                <a:spcPct val="160000"/>
              </a:lnSpc>
              <a:buNone/>
            </a:pPr>
            <a:r>
              <a:rPr lang="en-US" sz="1150" dirty="0">
                <a:solidFill>
                  <a:srgbClr val="94A3B8"/>
                </a:solidFill>
                <a:latin typeface="Calibri" pitchFamily="34" charset="0"/>
                <a:ea typeface="Calibri" pitchFamily="34" charset="-122"/>
                <a:cs typeface="Calibri" pitchFamily="34" charset="-120"/>
              </a:rPr>
              <a:t>AI ensemble: 4 frontier LLMs with distinct roles — all active. Proprietary independence technique enabled.</a:t>
            </a:r>
            <a:endParaRPr lang="en-US" sz="1150" dirty="0"/>
          </a:p>
        </p:txBody>
      </p:sp>
      <p:sp>
        <p:nvSpPr>
          <p:cNvPr id="6" name="Text 4"/>
          <p:cNvSpPr/>
          <p:nvPr/>
        </p:nvSpPr>
        <p:spPr>
          <a:xfrm>
            <a:off x="457200" y="4709160"/>
            <a:ext cx="6400800" cy="274320"/>
          </a:xfrm>
          <a:prstGeom prst="rect">
            <a:avLst/>
          </a:prstGeom>
          <a:noFill/>
          <a:ln/>
        </p:spPr>
        <p:txBody>
          <a:bodyPr wrap="square" rtlCol="0" anchor="ctr"/>
          <a:lstStyle/>
          <a:p>
            <a:pPr indent="0" marL="0">
              <a:buNone/>
            </a:pPr>
            <a:r>
              <a:rPr lang="en-US" sz="700" dirty="0">
                <a:solidFill>
                  <a:srgbClr val="475569"/>
                </a:solidFill>
                <a:latin typeface="Calibri" pitchFamily="34" charset="0"/>
                <a:ea typeface="Calibri" pitchFamily="34" charset="-122"/>
                <a:cs typeface="Calibri" pitchFamily="34" charset="-120"/>
              </a:rPr>
              <a:t>VNX Terminal  •  Product Showcase</a:t>
            </a:r>
            <a:endParaRPr lang="en-US" sz="700" dirty="0"/>
          </a:p>
        </p:txBody>
      </p:sp>
      <p:sp>
        <p:nvSpPr>
          <p:cNvPr id="7" name="Text 5"/>
          <p:cNvSpPr/>
          <p:nvPr/>
        </p:nvSpPr>
        <p:spPr>
          <a:xfrm>
            <a:off x="7315200" y="4709160"/>
            <a:ext cx="1371600" cy="274320"/>
          </a:xfrm>
          <a:prstGeom prst="rect">
            <a:avLst/>
          </a:prstGeom>
          <a:noFill/>
          <a:ln/>
        </p:spPr>
        <p:txBody>
          <a:bodyPr wrap="square" rtlCol="0" anchor="ctr"/>
          <a:lstStyle/>
          <a:p>
            <a:pPr algn="r" indent="0" marL="0">
              <a:buNone/>
            </a:pPr>
            <a:r>
              <a:rPr lang="en-US" sz="700" dirty="0">
                <a:solidFill>
                  <a:srgbClr val="475569"/>
                </a:solidFill>
                <a:latin typeface="Calibri" pitchFamily="34" charset="0"/>
                <a:ea typeface="Calibri" pitchFamily="34" charset="-122"/>
                <a:cs typeface="Calibri" pitchFamily="34" charset="-120"/>
              </a:rPr>
              <a:t>20 / 21</a:t>
            </a:r>
            <a:endParaRPr lang="en-US" sz="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A0515"/>
        </a:solidFill>
      </p:bgPr>
    </p:bg>
    <p:spTree>
      <p:nvGrpSpPr>
        <p:cNvPr id="1" name=""/>
        <p:cNvGrpSpPr/>
        <p:nvPr/>
      </p:nvGrpSpPr>
      <p:grpSpPr>
        <a:xfrm>
          <a:off x="0" y="0"/>
          <a:ext cx="0" cy="0"/>
          <a:chOff x="0" y="0"/>
          <a:chExt cx="0" cy="0"/>
        </a:xfrm>
      </p:grpSpPr>
      <p:sp>
        <p:nvSpPr>
          <p:cNvPr id="2" name="Shape 0"/>
          <p:cNvSpPr/>
          <p:nvPr/>
        </p:nvSpPr>
        <p:spPr>
          <a:xfrm>
            <a:off x="0" y="0"/>
            <a:ext cx="9144000" cy="18288"/>
          </a:xfrm>
          <a:prstGeom prst="rect">
            <a:avLst/>
          </a:prstGeom>
          <a:solidFill>
            <a:srgbClr val="8B5CF6"/>
          </a:solidFill>
          <a:ln/>
        </p:spPr>
      </p:sp>
      <p:sp>
        <p:nvSpPr>
          <p:cNvPr id="3" name="Text 1"/>
          <p:cNvSpPr/>
          <p:nvPr/>
        </p:nvSpPr>
        <p:spPr>
          <a:xfrm>
            <a:off x="457200" y="1097280"/>
            <a:ext cx="8229600" cy="914400"/>
          </a:xfrm>
          <a:prstGeom prst="rect">
            <a:avLst/>
          </a:prstGeom>
          <a:noFill/>
          <a:ln/>
        </p:spPr>
        <p:txBody>
          <a:bodyPr wrap="square" lIns="0" tIns="0" rIns="0" bIns="0" rtlCol="0" anchor="ctr"/>
          <a:lstStyle/>
          <a:p>
            <a:pPr algn="ctr" indent="0" marL="0">
              <a:buNone/>
            </a:pPr>
            <a:r>
              <a:rPr lang="en-US" sz="4400" b="1" spc="800" kern="0" dirty="0">
                <a:solidFill>
                  <a:srgbClr val="F8FAFC"/>
                </a:solidFill>
                <a:latin typeface="Trebuchet MS" pitchFamily="34" charset="0"/>
                <a:ea typeface="Trebuchet MS" pitchFamily="34" charset="-122"/>
                <a:cs typeface="Trebuchet MS" pitchFamily="34" charset="-120"/>
              </a:rPr>
              <a:t>VNX TERMINAL</a:t>
            </a:r>
            <a:endParaRPr lang="en-US" sz="4400" dirty="0"/>
          </a:p>
        </p:txBody>
      </p:sp>
      <p:sp>
        <p:nvSpPr>
          <p:cNvPr id="4" name="Text 2"/>
          <p:cNvSpPr/>
          <p:nvPr/>
        </p:nvSpPr>
        <p:spPr>
          <a:xfrm>
            <a:off x="914400" y="2011680"/>
            <a:ext cx="7315200" cy="457200"/>
          </a:xfrm>
          <a:prstGeom prst="rect">
            <a:avLst/>
          </a:prstGeom>
          <a:noFill/>
          <a:ln/>
        </p:spPr>
        <p:txBody>
          <a:bodyPr wrap="square" lIns="0" tIns="0" rIns="0" bIns="0" rtlCol="0" anchor="ctr"/>
          <a:lstStyle/>
          <a:p>
            <a:pPr algn="ctr" indent="0" marL="0">
              <a:buNone/>
            </a:pPr>
            <a:r>
              <a:rPr lang="en-US" sz="1800" dirty="0">
                <a:solidFill>
                  <a:srgbClr val="8B5CF6"/>
                </a:solidFill>
                <a:latin typeface="Calibri" pitchFamily="34" charset="0"/>
                <a:ea typeface="Calibri" pitchFamily="34" charset="-122"/>
                <a:cs typeface="Calibri" pitchFamily="34" charset="-120"/>
              </a:rPr>
              <a:t>The Intelligence Layer for Prediction Markets</a:t>
            </a:r>
            <a:endParaRPr lang="en-US" sz="1800" dirty="0"/>
          </a:p>
        </p:txBody>
      </p:sp>
      <p:sp>
        <p:nvSpPr>
          <p:cNvPr id="5" name="Shape 3"/>
          <p:cNvSpPr/>
          <p:nvPr/>
        </p:nvSpPr>
        <p:spPr>
          <a:xfrm>
            <a:off x="3657600" y="2697480"/>
            <a:ext cx="1828800" cy="13716"/>
          </a:xfrm>
          <a:prstGeom prst="rect">
            <a:avLst/>
          </a:prstGeom>
          <a:solidFill>
            <a:srgbClr val="475569"/>
          </a:solidFill>
          <a:ln/>
        </p:spPr>
      </p:sp>
      <p:sp>
        <p:nvSpPr>
          <p:cNvPr id="6" name="Text 4"/>
          <p:cNvSpPr/>
          <p:nvPr/>
        </p:nvSpPr>
        <p:spPr>
          <a:xfrm>
            <a:off x="1371600" y="2880360"/>
            <a:ext cx="6400800" cy="731520"/>
          </a:xfrm>
          <a:prstGeom prst="rect">
            <a:avLst/>
          </a:prstGeom>
          <a:noFill/>
          <a:ln/>
        </p:spPr>
        <p:txBody>
          <a:bodyPr wrap="square" lIns="0" tIns="0" rIns="0" bIns="0" rtlCol="0" anchor="ctr"/>
          <a:lstStyle/>
          <a:p>
            <a:pPr algn="ctr" indent="0" marL="0">
              <a:lnSpc>
                <a:spcPct val="150000"/>
              </a:lnSpc>
              <a:buNone/>
            </a:pPr>
            <a:r>
              <a:rPr lang="en-US" sz="1200" dirty="0">
                <a:solidFill>
                  <a:srgbClr val="94A3B8"/>
                </a:solidFill>
                <a:latin typeface="Calibri" pitchFamily="34" charset="0"/>
                <a:ea typeface="Calibri" pitchFamily="34" charset="-122"/>
                <a:cs typeface="Calibri" pitchFamily="34" charset="-120"/>
              </a:rPr>
              <a:t>19 integrated systems. One closed loop.</a:t>
            </a:r>
            <a:endParaRPr lang="en-US" sz="1200" dirty="0"/>
          </a:p>
          <a:p>
            <a:pPr algn="ctr" indent="0" marL="0">
              <a:lnSpc>
                <a:spcPct val="150000"/>
              </a:lnSpc>
              <a:buNone/>
            </a:pPr>
            <a:r>
              <a:rPr lang="en-US" sz="1200" dirty="0">
                <a:solidFill>
                  <a:srgbClr val="94A3B8"/>
                </a:solidFill>
                <a:latin typeface="Calibri" pitchFamily="34" charset="0"/>
                <a:ea typeface="Calibri" pitchFamily="34" charset="-122"/>
                <a:cs typeface="Calibri" pitchFamily="34" charset="-120"/>
              </a:rPr>
              <a:t>Every trade makes the next one smarter.</a:t>
            </a:r>
            <a:endParaRPr lang="en-US" sz="1200" dirty="0"/>
          </a:p>
        </p:txBody>
      </p:sp>
      <p:sp>
        <p:nvSpPr>
          <p:cNvPr id="7" name="Text 5"/>
          <p:cNvSpPr/>
          <p:nvPr/>
        </p:nvSpPr>
        <p:spPr>
          <a:xfrm>
            <a:off x="914400" y="3657600"/>
            <a:ext cx="7315200" cy="274320"/>
          </a:xfrm>
          <a:prstGeom prst="rect">
            <a:avLst/>
          </a:prstGeom>
          <a:noFill/>
          <a:ln/>
        </p:spPr>
        <p:txBody>
          <a:bodyPr wrap="square" lIns="0" tIns="0" rIns="0" bIns="0" rtlCol="0" anchor="ctr"/>
          <a:lstStyle/>
          <a:p>
            <a:pPr algn="ctr" indent="0" marL="0">
              <a:buNone/>
            </a:pPr>
            <a:r>
              <a:rPr lang="en-US" sz="1100" dirty="0">
                <a:solidFill>
                  <a:srgbClr val="8B5CF6"/>
                </a:solidFill>
                <a:latin typeface="Calibri" pitchFamily="34" charset="0"/>
                <a:ea typeface="Calibri" pitchFamily="34" charset="-122"/>
                <a:cs typeface="Calibri" pitchFamily="34" charset="-120"/>
              </a:rPr>
              <a:t>inquiries@vonotix.com</a:t>
            </a:r>
            <a:endParaRPr lang="en-US" sz="1100" dirty="0"/>
          </a:p>
        </p:txBody>
      </p:sp>
      <p:sp>
        <p:nvSpPr>
          <p:cNvPr id="8" name="Text 6"/>
          <p:cNvSpPr/>
          <p:nvPr/>
        </p:nvSpPr>
        <p:spPr>
          <a:xfrm>
            <a:off x="914400" y="3840480"/>
            <a:ext cx="7315200" cy="274320"/>
          </a:xfrm>
          <a:prstGeom prst="rect">
            <a:avLst/>
          </a:prstGeom>
          <a:noFill/>
          <a:ln/>
        </p:spPr>
        <p:txBody>
          <a:bodyPr wrap="square" lIns="0" tIns="0" rIns="0" bIns="0" rtlCol="0" anchor="ctr"/>
          <a:lstStyle/>
          <a:p>
            <a:pPr algn="ctr" indent="0" marL="0">
              <a:buNone/>
            </a:pPr>
            <a:r>
              <a:rPr lang="en-US" sz="900" dirty="0">
                <a:solidFill>
                  <a:srgbClr val="64748B"/>
                </a:solidFill>
                <a:latin typeface="Calibri" pitchFamily="34" charset="0"/>
                <a:ea typeface="Calibri" pitchFamily="34" charset="-122"/>
                <a:cs typeface="Calibri" pitchFamily="34" charset="-120"/>
              </a:rPr>
              <a:t>VNX Terminal</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VNX Terminal — Product Showcase</dc:title>
  <dc:subject>PptxGenJS Presentation</dc:subject>
  <dc:creator>VNX Terminal</dc:creator>
  <cp:lastModifiedBy>VNX Terminal</cp:lastModifiedBy>
  <cp:revision>1</cp:revision>
  <dcterms:created xsi:type="dcterms:W3CDTF">2026-04-01T12:00:15Z</dcterms:created>
  <dcterms:modified xsi:type="dcterms:W3CDTF">2026-04-01T12:00:15Z</dcterms:modified>
</cp:coreProperties>
</file>